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
      <p:font typeface="Montserrat"/>
      <p:regular r:id="rId34"/>
      <p:bold r:id="rId35"/>
      <p:italic r:id="rId36"/>
      <p:boldItalic r:id="rId37"/>
    </p:embeddedFont>
    <p:embeddedFont>
      <p:font typeface="Comfortaa"/>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Comfortaa-bold.fntdata"/><Relationship Id="rId16" Type="http://schemas.openxmlformats.org/officeDocument/2006/relationships/slide" Target="slides/slide11.xml"/><Relationship Id="rId38" Type="http://schemas.openxmlformats.org/officeDocument/2006/relationships/font" Target="fonts/Comfortaa-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edium.com/bitsrc/react-vs-sveltejs-the-war-between-virtual-and-real-dom-59cbebbab9e9"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velte.dev/rep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89b8080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89b8080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89e55d64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89e55d64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8b4fa5d9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8b4fa5d9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89e55d64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89e55d64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Comfortaa"/>
              <a:ea typeface="Comfortaa"/>
              <a:cs typeface="Comfortaa"/>
              <a:sym typeface="Comfortaa"/>
            </a:endParaRPr>
          </a:p>
          <a:p>
            <a:pPr indent="-228600" lvl="0" marL="457200" rtl="0" algn="l">
              <a:lnSpc>
                <a:spcPct val="115000"/>
              </a:lnSpc>
              <a:spcBef>
                <a:spcPts val="0"/>
              </a:spcBef>
              <a:spcAft>
                <a:spcPts val="0"/>
              </a:spcAft>
              <a:buClr>
                <a:schemeClr val="dk1"/>
              </a:buClr>
              <a:buSzPts val="1100"/>
              <a:buFont typeface="Arial"/>
              <a:buNone/>
            </a:pPr>
            <a:r>
              <a:rPr lang="fr" sz="1300">
                <a:solidFill>
                  <a:schemeClr val="dk1"/>
                </a:solidFill>
                <a:latin typeface="Comfortaa"/>
                <a:ea typeface="Comfortaa"/>
                <a:cs typeface="Comfortaa"/>
                <a:sym typeface="Comfortaa"/>
              </a:rPr>
              <a:t>·</a:t>
            </a:r>
            <a:r>
              <a:rPr lang="fr" sz="800">
                <a:solidFill>
                  <a:schemeClr val="dk1"/>
                </a:solidFill>
                <a:latin typeface="Comfortaa"/>
                <a:ea typeface="Comfortaa"/>
                <a:cs typeface="Comfortaa"/>
                <a:sym typeface="Comfortaa"/>
              </a:rPr>
              <a:t>  	</a:t>
            </a:r>
            <a:r>
              <a:rPr b="1" lang="fr" sz="1400">
                <a:solidFill>
                  <a:schemeClr val="dk1"/>
                </a:solidFill>
                <a:latin typeface="Comfortaa"/>
                <a:ea typeface="Comfortaa"/>
                <a:cs typeface="Comfortaa"/>
                <a:sym typeface="Comfortaa"/>
              </a:rPr>
              <a:t>Google Trends </a:t>
            </a:r>
            <a:r>
              <a:rPr lang="fr" sz="1400">
                <a:solidFill>
                  <a:schemeClr val="dk1"/>
                </a:solidFill>
                <a:latin typeface="Comfortaa"/>
                <a:ea typeface="Comfortaa"/>
                <a:cs typeface="Comfortaa"/>
                <a:sym typeface="Comfortaa"/>
              </a:rPr>
              <a:t>: nombre de recherches sur un sujet donné.</a:t>
            </a:r>
            <a:endParaRPr sz="1400">
              <a:solidFill>
                <a:schemeClr val="dk1"/>
              </a:solidFill>
              <a:latin typeface="Comfortaa"/>
              <a:ea typeface="Comfortaa"/>
              <a:cs typeface="Comfortaa"/>
              <a:sym typeface="Comfortaa"/>
            </a:endParaRPr>
          </a:p>
          <a:p>
            <a:pPr indent="-228600" lvl="0" marL="457200" rtl="0" algn="l">
              <a:lnSpc>
                <a:spcPct val="115000"/>
              </a:lnSpc>
              <a:spcBef>
                <a:spcPts val="0"/>
              </a:spcBef>
              <a:spcAft>
                <a:spcPts val="0"/>
              </a:spcAft>
              <a:buClr>
                <a:schemeClr val="dk1"/>
              </a:buClr>
              <a:buSzPts val="1100"/>
              <a:buFont typeface="Arial"/>
              <a:buNone/>
            </a:pPr>
            <a:r>
              <a:t/>
            </a:r>
            <a:endParaRPr sz="1400">
              <a:solidFill>
                <a:schemeClr val="dk1"/>
              </a:solidFill>
              <a:latin typeface="Comfortaa"/>
              <a:ea typeface="Comfortaa"/>
              <a:cs typeface="Comfortaa"/>
              <a:sym typeface="Comfortaa"/>
            </a:endParaRPr>
          </a:p>
          <a:p>
            <a:pPr indent="-228600" lvl="0" marL="457200" rtl="0" algn="l">
              <a:lnSpc>
                <a:spcPct val="115000"/>
              </a:lnSpc>
              <a:spcBef>
                <a:spcPts val="0"/>
              </a:spcBef>
              <a:spcAft>
                <a:spcPts val="0"/>
              </a:spcAft>
              <a:buClr>
                <a:schemeClr val="dk1"/>
              </a:buClr>
              <a:buSzPts val="1100"/>
              <a:buFont typeface="Arial"/>
              <a:buNone/>
            </a:pPr>
            <a:r>
              <a:rPr lang="fr" sz="1400">
                <a:solidFill>
                  <a:schemeClr val="dk1"/>
                </a:solidFill>
                <a:latin typeface="Comfortaa"/>
                <a:ea typeface="Comfortaa"/>
                <a:cs typeface="Comfortaa"/>
                <a:sym typeface="Comfortaa"/>
              </a:rPr>
              <a:t>·</a:t>
            </a:r>
            <a:r>
              <a:rPr lang="fr" sz="900">
                <a:solidFill>
                  <a:schemeClr val="dk1"/>
                </a:solidFill>
                <a:latin typeface="Comfortaa"/>
                <a:ea typeface="Comfortaa"/>
                <a:cs typeface="Comfortaa"/>
                <a:sym typeface="Comfortaa"/>
              </a:rPr>
              <a:t>  	</a:t>
            </a:r>
            <a:r>
              <a:rPr b="1" lang="fr" sz="1400">
                <a:solidFill>
                  <a:schemeClr val="dk1"/>
                </a:solidFill>
                <a:latin typeface="Comfortaa"/>
                <a:ea typeface="Comfortaa"/>
                <a:cs typeface="Comfortaa"/>
                <a:sym typeface="Comfortaa"/>
              </a:rPr>
              <a:t>NPM Trends </a:t>
            </a:r>
            <a:r>
              <a:rPr lang="fr" sz="1400">
                <a:solidFill>
                  <a:schemeClr val="dk1"/>
                </a:solidFill>
                <a:latin typeface="Comfortaa"/>
                <a:ea typeface="Comfortaa"/>
                <a:cs typeface="Comfortaa"/>
                <a:sym typeface="Comfortaa"/>
              </a:rPr>
              <a:t>: un outil utilisé pour mesurer combien de fois un certain package NPM a été téléchargé. (Sur 1 an)</a:t>
            </a:r>
            <a:endParaRPr sz="1400">
              <a:solidFill>
                <a:schemeClr val="dk1"/>
              </a:solidFill>
              <a:latin typeface="Comfortaa"/>
              <a:ea typeface="Comfortaa"/>
              <a:cs typeface="Comfortaa"/>
              <a:sym typeface="Comfortaa"/>
            </a:endParaRPr>
          </a:p>
          <a:p>
            <a:pPr indent="-228600" lvl="0" marL="457200" rtl="0" algn="l">
              <a:lnSpc>
                <a:spcPct val="115000"/>
              </a:lnSpc>
              <a:spcBef>
                <a:spcPts val="0"/>
              </a:spcBef>
              <a:spcAft>
                <a:spcPts val="0"/>
              </a:spcAft>
              <a:buClr>
                <a:schemeClr val="dk1"/>
              </a:buClr>
              <a:buSzPts val="1100"/>
              <a:buFont typeface="Arial"/>
              <a:buNone/>
            </a:pPr>
            <a:r>
              <a:t/>
            </a:r>
            <a:endParaRPr sz="1400">
              <a:solidFill>
                <a:schemeClr val="dk1"/>
              </a:solidFill>
              <a:latin typeface="Comfortaa"/>
              <a:ea typeface="Comfortaa"/>
              <a:cs typeface="Comfortaa"/>
              <a:sym typeface="Comfortaa"/>
            </a:endParaRPr>
          </a:p>
          <a:p>
            <a:pPr indent="-228600" lvl="0" marL="457200" rtl="0" algn="l">
              <a:lnSpc>
                <a:spcPct val="115000"/>
              </a:lnSpc>
              <a:spcBef>
                <a:spcPts val="0"/>
              </a:spcBef>
              <a:spcAft>
                <a:spcPts val="0"/>
              </a:spcAft>
              <a:buClr>
                <a:schemeClr val="dk1"/>
              </a:buClr>
              <a:buSzPts val="1100"/>
              <a:buFont typeface="Arial"/>
              <a:buNone/>
            </a:pPr>
            <a:r>
              <a:rPr lang="fr" sz="1400">
                <a:solidFill>
                  <a:schemeClr val="dk1"/>
                </a:solidFill>
                <a:latin typeface="Comfortaa"/>
                <a:ea typeface="Comfortaa"/>
                <a:cs typeface="Comfortaa"/>
                <a:sym typeface="Comfortaa"/>
              </a:rPr>
              <a:t>·</a:t>
            </a:r>
            <a:r>
              <a:rPr lang="fr" sz="900">
                <a:solidFill>
                  <a:schemeClr val="dk1"/>
                </a:solidFill>
                <a:latin typeface="Comfortaa"/>
                <a:ea typeface="Comfortaa"/>
                <a:cs typeface="Comfortaa"/>
                <a:sym typeface="Comfortaa"/>
              </a:rPr>
              <a:t>  	</a:t>
            </a:r>
            <a:r>
              <a:rPr b="1" lang="fr" sz="1400">
                <a:solidFill>
                  <a:schemeClr val="dk1"/>
                </a:solidFill>
                <a:latin typeface="Comfortaa"/>
                <a:ea typeface="Comfortaa"/>
                <a:cs typeface="Comfortaa"/>
                <a:sym typeface="Comfortaa"/>
              </a:rPr>
              <a:t>Speed Test </a:t>
            </a:r>
            <a:r>
              <a:rPr lang="fr" sz="1400">
                <a:solidFill>
                  <a:schemeClr val="dk1"/>
                </a:solidFill>
                <a:latin typeface="Comfortaa"/>
                <a:ea typeface="Comfortaa"/>
                <a:cs typeface="Comfortaa"/>
                <a:sym typeface="Comfortaa"/>
              </a:rPr>
              <a:t>: compare chacun des Framework dans un ensemble de tâches et montre la vitesse à laquelle ils les accomplissent.</a:t>
            </a:r>
            <a:endParaRPr sz="1400">
              <a:solidFill>
                <a:schemeClr val="dk1"/>
              </a:solidFill>
              <a:latin typeface="Comfortaa"/>
              <a:ea typeface="Comfortaa"/>
              <a:cs typeface="Comfortaa"/>
              <a:sym typeface="Comfortaa"/>
            </a:endParaRPr>
          </a:p>
          <a:p>
            <a:pPr indent="-228600" lvl="0" marL="914400" rtl="0" algn="l">
              <a:lnSpc>
                <a:spcPct val="115000"/>
              </a:lnSpc>
              <a:spcBef>
                <a:spcPts val="0"/>
              </a:spcBef>
              <a:spcAft>
                <a:spcPts val="0"/>
              </a:spcAft>
              <a:buClr>
                <a:schemeClr val="dk1"/>
              </a:buClr>
              <a:buSzPts val="1100"/>
              <a:buFont typeface="Arial"/>
              <a:buNone/>
            </a:pPr>
            <a:r>
              <a:rPr lang="fr" sz="1400">
                <a:solidFill>
                  <a:schemeClr val="dk1"/>
                </a:solidFill>
                <a:latin typeface="Comfortaa"/>
                <a:ea typeface="Comfortaa"/>
                <a:cs typeface="Comfortaa"/>
                <a:sym typeface="Comfortaa"/>
              </a:rPr>
              <a:t>o</a:t>
            </a:r>
            <a:r>
              <a:rPr lang="fr" sz="900">
                <a:solidFill>
                  <a:schemeClr val="dk1"/>
                </a:solidFill>
                <a:latin typeface="Comfortaa"/>
                <a:ea typeface="Comfortaa"/>
                <a:cs typeface="Comfortaa"/>
                <a:sym typeface="Comfortaa"/>
              </a:rPr>
              <a:t>   </a:t>
            </a:r>
            <a:r>
              <a:rPr b="1" lang="fr" sz="1400">
                <a:solidFill>
                  <a:schemeClr val="dk1"/>
                </a:solidFill>
                <a:latin typeface="Comfortaa"/>
                <a:ea typeface="Comfortaa"/>
                <a:cs typeface="Comfortaa"/>
                <a:sym typeface="Comfortaa"/>
              </a:rPr>
              <a:t>La moyenne géométrique du ralentissement</a:t>
            </a:r>
            <a:r>
              <a:rPr lang="fr" sz="1400">
                <a:solidFill>
                  <a:schemeClr val="dk1"/>
                </a:solidFill>
                <a:latin typeface="Comfortaa"/>
                <a:ea typeface="Comfortaa"/>
                <a:cs typeface="Comfortaa"/>
                <a:sym typeface="Comfortaa"/>
              </a:rPr>
              <a:t> est un indicateur de la performance globale et de la vitesse par un cadre.</a:t>
            </a:r>
            <a:endParaRPr sz="1400">
              <a:solidFill>
                <a:schemeClr val="dk1"/>
              </a:solidFill>
              <a:latin typeface="Comfortaa"/>
              <a:ea typeface="Comfortaa"/>
              <a:cs typeface="Comfortaa"/>
              <a:sym typeface="Comfortaa"/>
            </a:endParaRPr>
          </a:p>
          <a:p>
            <a:pPr indent="-228600" lvl="0" marL="914400" rtl="0" algn="l">
              <a:lnSpc>
                <a:spcPct val="115000"/>
              </a:lnSpc>
              <a:spcBef>
                <a:spcPts val="0"/>
              </a:spcBef>
              <a:spcAft>
                <a:spcPts val="0"/>
              </a:spcAft>
              <a:buClr>
                <a:schemeClr val="dk1"/>
              </a:buClr>
              <a:buSzPts val="1100"/>
              <a:buFont typeface="Arial"/>
              <a:buNone/>
            </a:pPr>
            <a:r>
              <a:t/>
            </a:r>
            <a:endParaRPr sz="1400">
              <a:solidFill>
                <a:schemeClr val="dk1"/>
              </a:solidFill>
              <a:latin typeface="Comfortaa"/>
              <a:ea typeface="Comfortaa"/>
              <a:cs typeface="Comfortaa"/>
              <a:sym typeface="Comfortaa"/>
            </a:endParaRPr>
          </a:p>
          <a:p>
            <a:pPr indent="-228600" lvl="0" marL="457200" rtl="0" algn="l">
              <a:lnSpc>
                <a:spcPct val="115000"/>
              </a:lnSpc>
              <a:spcBef>
                <a:spcPts val="0"/>
              </a:spcBef>
              <a:spcAft>
                <a:spcPts val="0"/>
              </a:spcAft>
              <a:buClr>
                <a:schemeClr val="dk1"/>
              </a:buClr>
              <a:buSzPts val="1100"/>
              <a:buFont typeface="Arial"/>
              <a:buNone/>
            </a:pPr>
            <a:r>
              <a:rPr lang="fr" sz="1400">
                <a:solidFill>
                  <a:schemeClr val="dk1"/>
                </a:solidFill>
                <a:latin typeface="Comfortaa"/>
                <a:ea typeface="Comfortaa"/>
                <a:cs typeface="Comfortaa"/>
                <a:sym typeface="Comfortaa"/>
              </a:rPr>
              <a:t>·</a:t>
            </a:r>
            <a:r>
              <a:rPr b="1" lang="fr" sz="900">
                <a:solidFill>
                  <a:schemeClr val="dk1"/>
                </a:solidFill>
                <a:latin typeface="Comfortaa"/>
                <a:ea typeface="Comfortaa"/>
                <a:cs typeface="Comfortaa"/>
                <a:sym typeface="Comfortaa"/>
              </a:rPr>
              <a:t>  	</a:t>
            </a:r>
            <a:r>
              <a:rPr b="1" lang="fr" sz="1400">
                <a:solidFill>
                  <a:schemeClr val="dk1"/>
                </a:solidFill>
                <a:latin typeface="Comfortaa"/>
                <a:ea typeface="Comfortaa"/>
                <a:cs typeface="Comfortaa"/>
                <a:sym typeface="Comfortaa"/>
              </a:rPr>
              <a:t>Test de démarrage : </a:t>
            </a:r>
            <a:r>
              <a:rPr lang="fr" sz="1400">
                <a:solidFill>
                  <a:schemeClr val="dk1"/>
                </a:solidFill>
                <a:latin typeface="Comfortaa"/>
                <a:ea typeface="Comfortaa"/>
                <a:cs typeface="Comfortaa"/>
                <a:sym typeface="Comfortaa"/>
              </a:rPr>
              <a:t>Qui démarre le plus rapidement</a:t>
            </a:r>
            <a:endParaRPr sz="1400">
              <a:solidFill>
                <a:schemeClr val="dk1"/>
              </a:solidFill>
              <a:latin typeface="Comfortaa"/>
              <a:ea typeface="Comfortaa"/>
              <a:cs typeface="Comfortaa"/>
              <a:sym typeface="Comfortaa"/>
            </a:endParaRPr>
          </a:p>
          <a:p>
            <a:pPr indent="0" lvl="0" marL="228600" rtl="0" algn="l">
              <a:lnSpc>
                <a:spcPct val="115000"/>
              </a:lnSpc>
              <a:spcBef>
                <a:spcPts val="0"/>
              </a:spcBef>
              <a:spcAft>
                <a:spcPts val="0"/>
              </a:spcAft>
              <a:buClr>
                <a:schemeClr val="dk1"/>
              </a:buClr>
              <a:buSzPts val="1100"/>
              <a:buFont typeface="Arial"/>
              <a:buNone/>
            </a:pPr>
            <a:r>
              <a:t/>
            </a:r>
            <a:endParaRPr b="1" sz="1300">
              <a:solidFill>
                <a:schemeClr val="dk1"/>
              </a:solidFill>
              <a:latin typeface="Comfortaa"/>
              <a:ea typeface="Comfortaa"/>
              <a:cs typeface="Comfortaa"/>
              <a:sym typeface="Comfortaa"/>
            </a:endParaRPr>
          </a:p>
          <a:p>
            <a:pPr indent="-228600" lvl="0" marL="457200" rtl="0" algn="l">
              <a:lnSpc>
                <a:spcPct val="115000"/>
              </a:lnSpc>
              <a:spcBef>
                <a:spcPts val="0"/>
              </a:spcBef>
              <a:spcAft>
                <a:spcPts val="0"/>
              </a:spcAft>
              <a:buClr>
                <a:schemeClr val="dk1"/>
              </a:buClr>
              <a:buSzPts val="1100"/>
              <a:buFont typeface="Arial"/>
              <a:buNone/>
            </a:pPr>
            <a:r>
              <a:rPr lang="fr" sz="1300">
                <a:solidFill>
                  <a:schemeClr val="dk1"/>
                </a:solidFill>
                <a:latin typeface="Comfortaa"/>
                <a:ea typeface="Comfortaa"/>
                <a:cs typeface="Comfortaa"/>
                <a:sym typeface="Comfortaa"/>
              </a:rPr>
              <a:t>·</a:t>
            </a:r>
            <a:r>
              <a:rPr lang="fr" sz="800">
                <a:solidFill>
                  <a:schemeClr val="dk1"/>
                </a:solidFill>
                <a:latin typeface="Comfortaa"/>
                <a:ea typeface="Comfortaa"/>
                <a:cs typeface="Comfortaa"/>
                <a:sym typeface="Comfortaa"/>
              </a:rPr>
              <a:t>  	</a:t>
            </a:r>
            <a:r>
              <a:rPr b="1" lang="fr" sz="1300">
                <a:solidFill>
                  <a:schemeClr val="dk1"/>
                </a:solidFill>
                <a:latin typeface="Comfortaa"/>
                <a:ea typeface="Comfortaa"/>
                <a:cs typeface="Comfortaa"/>
                <a:sym typeface="Comfortaa"/>
              </a:rPr>
              <a:t>Test Mémoire</a:t>
            </a:r>
            <a:r>
              <a:rPr lang="fr" sz="1300">
                <a:solidFill>
                  <a:schemeClr val="dk1"/>
                </a:solidFill>
                <a:latin typeface="Comfortaa"/>
                <a:ea typeface="Comfortaa"/>
                <a:cs typeface="Comfortaa"/>
                <a:sym typeface="Comfortaa"/>
              </a:rPr>
              <a:t> : quel Framework occupe le moins de mémoire pour le même test</a:t>
            </a:r>
            <a:endParaRPr sz="1300">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3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8b4fa5d9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8b4fa5d9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d8b4fa5d9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d8b4fa5d9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8b4fa5d9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8b4fa5d9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Svelte propose un lifecycle. Il est possible d’appeler des fonctions au premier rendu du composant, avant sa destruction ou avant et après une mise à jour de ses propriétés.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6adbc8a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6adbc8a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6adbc8a0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6adbc8a0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Svelte propose un lifecycle. Il est possible d’appeler des fonctions au premier rendu du composant, avant sa destruction ou avant et après une mise à jour de ses propriétés.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8b4fa5d9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8b4fa5d9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u="sng">
                <a:latin typeface="Comfortaa"/>
                <a:ea typeface="Comfortaa"/>
                <a:cs typeface="Comfortaa"/>
                <a:sym typeface="Comfortaa"/>
              </a:rPr>
              <a:t>Svelte Native</a:t>
            </a:r>
            <a:r>
              <a:rPr lang="fr" sz="1300">
                <a:latin typeface="Comfortaa"/>
                <a:ea typeface="Comfortaa"/>
                <a:cs typeface="Comfortaa"/>
                <a:sym typeface="Comfortaa"/>
              </a:rPr>
              <a:t> est une nouvelle approche pour créer des applications mobiles à l'aide de NativeScript. Là où d'autres frameworks de développement mobile JavaScript tels que React Native et NativeScript-Vue effectuent l'essentiel de leur travail sur l'appareil mobile , Svelte Native transforme ce travail en une étape de compilation qui se produit lorsque vous créez votre application.</a:t>
            </a:r>
            <a:endParaRPr sz="1300">
              <a:latin typeface="Comfortaa"/>
              <a:ea typeface="Comfortaa"/>
              <a:cs typeface="Comfortaa"/>
              <a:sym typeface="Comfortaa"/>
            </a:endParaRPr>
          </a:p>
          <a:p>
            <a:pPr indent="0" lvl="0" marL="0" rtl="0" algn="l">
              <a:spcBef>
                <a:spcPts val="0"/>
              </a:spcBef>
              <a:spcAft>
                <a:spcPts val="0"/>
              </a:spcAft>
              <a:buNone/>
            </a:pPr>
            <a:r>
              <a:t/>
            </a:r>
            <a:endParaRPr sz="1300">
              <a:latin typeface="Comfortaa"/>
              <a:ea typeface="Comfortaa"/>
              <a:cs typeface="Comfortaa"/>
              <a:sym typeface="Comfortaa"/>
            </a:endParaRPr>
          </a:p>
          <a:p>
            <a:pPr indent="0" lvl="0" marL="0" rtl="0" algn="l">
              <a:spcBef>
                <a:spcPts val="0"/>
              </a:spcBef>
              <a:spcAft>
                <a:spcPts val="0"/>
              </a:spcAft>
              <a:buNone/>
            </a:pPr>
            <a:r>
              <a:rPr lang="fr" sz="1300" u="sng">
                <a:latin typeface="Comfortaa"/>
                <a:ea typeface="Comfortaa"/>
                <a:cs typeface="Comfortaa"/>
                <a:sym typeface="Comfortaa"/>
              </a:rPr>
              <a:t>Svelte GL</a:t>
            </a:r>
            <a:r>
              <a:rPr lang="fr" sz="1300">
                <a:latin typeface="Comfortaa"/>
                <a:ea typeface="Comfortaa"/>
                <a:cs typeface="Comfortaa"/>
                <a:sym typeface="Comfortaa"/>
              </a:rPr>
              <a:t>, une expérience pour utiliser WebGL dans Svelte</a:t>
            </a:r>
            <a:endParaRPr sz="1300">
              <a:latin typeface="Comfortaa"/>
              <a:ea typeface="Comfortaa"/>
              <a:cs typeface="Comfortaa"/>
              <a:sym typeface="Comfortaa"/>
            </a:endParaRPr>
          </a:p>
          <a:p>
            <a:pPr indent="0" lvl="0" marL="0" rtl="0" algn="l">
              <a:spcBef>
                <a:spcPts val="0"/>
              </a:spcBef>
              <a:spcAft>
                <a:spcPts val="0"/>
              </a:spcAft>
              <a:buNone/>
            </a:pPr>
            <a:r>
              <a:t/>
            </a:r>
            <a:endParaRPr sz="1300">
              <a:latin typeface="Comfortaa"/>
              <a:ea typeface="Comfortaa"/>
              <a:cs typeface="Comfortaa"/>
              <a:sym typeface="Comfortaa"/>
            </a:endParaRPr>
          </a:p>
          <a:p>
            <a:pPr indent="0" lvl="0" marL="0" rtl="0" algn="l">
              <a:spcBef>
                <a:spcPts val="0"/>
              </a:spcBef>
              <a:spcAft>
                <a:spcPts val="0"/>
              </a:spcAft>
              <a:buNone/>
            </a:pPr>
            <a:r>
              <a:rPr lang="fr" sz="1300" u="sng">
                <a:latin typeface="Comfortaa"/>
                <a:ea typeface="Comfortaa"/>
                <a:cs typeface="Comfortaa"/>
                <a:sym typeface="Comfortaa"/>
              </a:rPr>
              <a:t>Sapper</a:t>
            </a:r>
            <a:r>
              <a:rPr lang="fr" sz="1300">
                <a:latin typeface="Comfortaa"/>
                <a:ea typeface="Comfortaa"/>
                <a:cs typeface="Comfortaa"/>
                <a:sym typeface="Comfortaa"/>
              </a:rPr>
              <a:t> est un framework pour créer des applications Web de toutes tailles, avec une belle expérience de développement et </a:t>
            </a:r>
            <a:r>
              <a:rPr b="1" lang="fr" sz="1300">
                <a:latin typeface="Comfortaa"/>
                <a:ea typeface="Comfortaa"/>
                <a:cs typeface="Comfortaa"/>
                <a:sym typeface="Comfortaa"/>
              </a:rPr>
              <a:t>un routage flexible basé sur un système de fichiers</a:t>
            </a:r>
            <a:r>
              <a:rPr lang="fr" sz="1300">
                <a:latin typeface="Comfortaa"/>
                <a:ea typeface="Comfortaa"/>
                <a:cs typeface="Comfortaa"/>
                <a:sym typeface="Comfortaa"/>
              </a:rPr>
              <a:t>. </a:t>
            </a:r>
            <a:r>
              <a:rPr b="1" lang="fr" sz="1300">
                <a:latin typeface="Comfortaa"/>
                <a:ea typeface="Comfortaa"/>
                <a:cs typeface="Comfortaa"/>
                <a:sym typeface="Comfortaa"/>
              </a:rPr>
              <a:t>C’est donc un framework dérivé utilisant Svelte pour générer le rendu côté serveur</a:t>
            </a:r>
            <a:r>
              <a:rPr lang="fr" sz="1300">
                <a:latin typeface="Comfortaa"/>
                <a:ea typeface="Comfortaa"/>
                <a:cs typeface="Comfortaa"/>
                <a:sym typeface="Comfortaa"/>
              </a:rPr>
              <a:t>.</a:t>
            </a:r>
            <a:endParaRPr sz="1300">
              <a:latin typeface="Comfortaa"/>
              <a:ea typeface="Comfortaa"/>
              <a:cs typeface="Comfortaa"/>
              <a:sym typeface="Comforta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d89e55d64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d89e55d64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d89e55d64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d89e55d64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latin typeface="Comfortaa"/>
                <a:ea typeface="Comfortaa"/>
                <a:cs typeface="Comfortaa"/>
                <a:sym typeface="Comfortaa"/>
              </a:rPr>
              <a:t>Rich Harris, développeur Front au New York Times, dans sa quête de performance et de bonne expérience utilisateur, suite à un Tweet de Mike Taylor publié en 2012, a finalement réalisé que “</a:t>
            </a:r>
            <a:r>
              <a:rPr b="1" lang="fr" sz="1300">
                <a:latin typeface="Comfortaa"/>
                <a:ea typeface="Comfortaa"/>
                <a:cs typeface="Comfortaa"/>
                <a:sym typeface="Comfortaa"/>
              </a:rPr>
              <a:t>supprimer un JPEG pour économiser du temps de chargement” n’est pas équivalent à supprimer la même taille de JavaScript.</a:t>
            </a:r>
            <a:endParaRPr b="1" sz="1300">
              <a:latin typeface="Comfortaa"/>
              <a:ea typeface="Comfortaa"/>
              <a:cs typeface="Comfortaa"/>
              <a:sym typeface="Comfortaa"/>
            </a:endParaRPr>
          </a:p>
          <a:p>
            <a:pPr indent="0" lvl="0" marL="0" rtl="0" algn="l">
              <a:spcBef>
                <a:spcPts val="0"/>
              </a:spcBef>
              <a:spcAft>
                <a:spcPts val="0"/>
              </a:spcAft>
              <a:buNone/>
            </a:pPr>
            <a:r>
              <a:rPr lang="fr" sz="1300">
                <a:latin typeface="Comfortaa"/>
                <a:ea typeface="Comfortaa"/>
                <a:cs typeface="Comfortaa"/>
                <a:sym typeface="Comfortaa"/>
              </a:rPr>
              <a:t>100kb de .js n'est pas équivalent à 100kb de .jpg. Ce n'est pas seulement le temps réseau qui va tuer les performances de démarrage de votre application, </a:t>
            </a:r>
            <a:r>
              <a:rPr b="1" lang="fr" sz="1300">
                <a:latin typeface="Comfortaa"/>
                <a:ea typeface="Comfortaa"/>
                <a:cs typeface="Comfortaa"/>
                <a:sym typeface="Comfortaa"/>
              </a:rPr>
              <a:t>mais le temps passé à analyser et à évaluer votre script,</a:t>
            </a:r>
            <a:r>
              <a:rPr lang="fr" sz="1300">
                <a:latin typeface="Comfortaa"/>
                <a:ea typeface="Comfortaa"/>
                <a:cs typeface="Comfortaa"/>
                <a:sym typeface="Comfortaa"/>
              </a:rPr>
              <a:t> pendant lequel le navigateur devient complètement insensible. Sur mobile, ces millisecondes s'accumulent très rapidement.</a:t>
            </a:r>
            <a:endParaRPr sz="1300">
              <a:latin typeface="Comfortaa"/>
              <a:ea typeface="Comfortaa"/>
              <a:cs typeface="Comfortaa"/>
              <a:sym typeface="Comfortaa"/>
            </a:endParaRPr>
          </a:p>
          <a:p>
            <a:pPr indent="0" lvl="0" marL="0" rtl="0" algn="l">
              <a:spcBef>
                <a:spcPts val="0"/>
              </a:spcBef>
              <a:spcAft>
                <a:spcPts val="0"/>
              </a:spcAft>
              <a:buNone/>
            </a:pPr>
            <a:r>
              <a:t/>
            </a:r>
            <a:endParaRPr/>
          </a:p>
          <a:p>
            <a:pPr indent="0" lvl="0" marL="0" rtl="0" algn="l">
              <a:spcBef>
                <a:spcPts val="0"/>
              </a:spcBef>
              <a:spcAft>
                <a:spcPts val="0"/>
              </a:spcAft>
              <a:buNone/>
            </a:pPr>
            <a:r>
              <a:rPr lang="fr" sz="1350">
                <a:solidFill>
                  <a:schemeClr val="dk1"/>
                </a:solidFill>
                <a:highlight>
                  <a:srgbClr val="FFFFFF"/>
                </a:highlight>
                <a:latin typeface="Comfortaa"/>
                <a:ea typeface="Comfortaa"/>
                <a:cs typeface="Comfortaa"/>
                <a:sym typeface="Comfortaa"/>
              </a:rPr>
              <a:t>Svelte, est défini comme un framework JavaScript, </a:t>
            </a:r>
            <a:r>
              <a:rPr b="1" lang="fr" sz="1350">
                <a:solidFill>
                  <a:schemeClr val="dk1"/>
                </a:solidFill>
                <a:highlight>
                  <a:srgbClr val="FFFFFF"/>
                </a:highlight>
                <a:latin typeface="Comfortaa"/>
                <a:ea typeface="Comfortaa"/>
                <a:cs typeface="Comfortaa"/>
                <a:sym typeface="Comfortaa"/>
              </a:rPr>
              <a:t>utilisé dans la création d’interfaces utilisateur </a:t>
            </a:r>
            <a:r>
              <a:rPr b="1" lang="fr" sz="1350">
                <a:solidFill>
                  <a:schemeClr val="dk1"/>
                </a:solidFill>
                <a:highlight>
                  <a:srgbClr val="FFFFFF"/>
                </a:highlight>
                <a:latin typeface="Comfortaa"/>
                <a:ea typeface="Comfortaa"/>
                <a:cs typeface="Comfortaa"/>
                <a:sym typeface="Comfortaa"/>
              </a:rPr>
              <a:t>réactives</a:t>
            </a:r>
            <a:endParaRPr b="1" sz="1350">
              <a:solidFill>
                <a:schemeClr val="dk1"/>
              </a:solidFill>
              <a:highlight>
                <a:srgbClr val="FFFFFF"/>
              </a:highlight>
              <a:latin typeface="Comfortaa"/>
              <a:ea typeface="Comfortaa"/>
              <a:cs typeface="Comfortaa"/>
              <a:sym typeface="Comfortaa"/>
            </a:endParaRPr>
          </a:p>
          <a:p>
            <a:pPr indent="0" lvl="0" marL="0" rtl="0" algn="l">
              <a:spcBef>
                <a:spcPts val="0"/>
              </a:spcBef>
              <a:spcAft>
                <a:spcPts val="0"/>
              </a:spcAft>
              <a:buNone/>
            </a:pPr>
            <a:r>
              <a:rPr b="1" lang="fr" sz="1350" u="sng">
                <a:solidFill>
                  <a:schemeClr val="dk1"/>
                </a:solidFill>
                <a:highlight>
                  <a:srgbClr val="FFFFFF"/>
                </a:highlight>
                <a:latin typeface="Comfortaa"/>
                <a:ea typeface="Comfortaa"/>
                <a:cs typeface="Comfortaa"/>
                <a:sym typeface="Comfortaa"/>
              </a:rPr>
              <a:t>Son objectif</a:t>
            </a:r>
            <a:r>
              <a:rPr lang="fr" sz="1350">
                <a:solidFill>
                  <a:schemeClr val="dk1"/>
                </a:solidFill>
                <a:highlight>
                  <a:srgbClr val="FFFFFF"/>
                </a:highlight>
                <a:latin typeface="Comfortaa"/>
                <a:ea typeface="Comfortaa"/>
                <a:cs typeface="Comfortaa"/>
                <a:sym typeface="Comfortaa"/>
              </a:rPr>
              <a:t> est de réduire considérablement le temps de chargement des applications</a:t>
            </a:r>
            <a:endParaRPr sz="1350">
              <a:solidFill>
                <a:schemeClr val="dk1"/>
              </a:solidFill>
              <a:highlight>
                <a:srgbClr val="FFFFFF"/>
              </a:highlight>
              <a:latin typeface="Comfortaa"/>
              <a:ea typeface="Comfortaa"/>
              <a:cs typeface="Comfortaa"/>
              <a:sym typeface="Comfortaa"/>
            </a:endParaRPr>
          </a:p>
          <a:p>
            <a:pPr indent="0" lvl="0" marL="0" rtl="0" algn="l">
              <a:spcBef>
                <a:spcPts val="0"/>
              </a:spcBef>
              <a:spcAft>
                <a:spcPts val="0"/>
              </a:spcAft>
              <a:buNone/>
            </a:pPr>
            <a:r>
              <a:rPr lang="fr" sz="1050">
                <a:solidFill>
                  <a:srgbClr val="6E6E6E"/>
                </a:solidFill>
                <a:highlight>
                  <a:srgbClr val="FFFFFF"/>
                </a:highlight>
              </a:rPr>
              <a:t>.</a:t>
            </a:r>
            <a:endParaRPr sz="1050">
              <a:solidFill>
                <a:srgbClr val="6E6E6E"/>
              </a:solidFill>
              <a:highlight>
                <a:srgbClr val="FFFFFF"/>
              </a:highlight>
            </a:endParaRPr>
          </a:p>
          <a:p>
            <a:pPr indent="0" lvl="0" marL="0" rtl="0" algn="l">
              <a:spcBef>
                <a:spcPts val="0"/>
              </a:spcBef>
              <a:spcAft>
                <a:spcPts val="0"/>
              </a:spcAft>
              <a:buClr>
                <a:schemeClr val="dk1"/>
              </a:buClr>
              <a:buSzPts val="1100"/>
              <a:buFont typeface="Arial"/>
              <a:buNone/>
            </a:pPr>
            <a:r>
              <a:rPr lang="fr" sz="1600">
                <a:solidFill>
                  <a:srgbClr val="292929"/>
                </a:solidFill>
                <a:highlight>
                  <a:schemeClr val="lt1"/>
                </a:highlight>
                <a:latin typeface="Georgia"/>
                <a:ea typeface="Georgia"/>
                <a:cs typeface="Georgia"/>
                <a:sym typeface="Georgia"/>
              </a:rPr>
              <a:t>Svelte est différent. Techniquement déjà, puisqu’il utilise un compilateur. </a:t>
            </a:r>
            <a:endParaRPr sz="16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None/>
            </a:pPr>
            <a:r>
              <a:rPr lang="fr" sz="1300">
                <a:solidFill>
                  <a:schemeClr val="dk1"/>
                </a:solidFill>
                <a:highlight>
                  <a:srgbClr val="FFFFFF"/>
                </a:highlight>
                <a:latin typeface="Montserrat"/>
                <a:ea typeface="Montserrat"/>
                <a:cs typeface="Montserrat"/>
                <a:sym typeface="Montserrat"/>
              </a:rPr>
              <a:t>La différence principale est que Svelte n’interprète pas le code à l’exécution, comme le font les autres frameworks JavaScript. </a:t>
            </a:r>
            <a:r>
              <a:rPr b="1" lang="fr" sz="1300">
                <a:solidFill>
                  <a:schemeClr val="dk1"/>
                </a:solidFill>
                <a:highlight>
                  <a:srgbClr val="FFFFFF"/>
                </a:highlight>
                <a:latin typeface="Montserrat"/>
                <a:ea typeface="Montserrat"/>
                <a:cs typeface="Montserrat"/>
                <a:sym typeface="Montserrat"/>
              </a:rPr>
              <a:t>Svelte</a:t>
            </a:r>
            <a:r>
              <a:rPr lang="fr" sz="1300">
                <a:solidFill>
                  <a:schemeClr val="dk1"/>
                </a:solidFill>
                <a:highlight>
                  <a:srgbClr val="FFFFFF"/>
                </a:highlight>
                <a:latin typeface="Montserrat"/>
                <a:ea typeface="Montserrat"/>
                <a:cs typeface="Montserrat"/>
                <a:sym typeface="Montserrat"/>
              </a:rPr>
              <a:t>, au moment du build, </a:t>
            </a:r>
            <a:r>
              <a:rPr b="1" lang="fr" sz="1300">
                <a:solidFill>
                  <a:schemeClr val="dk1"/>
                </a:solidFill>
                <a:highlight>
                  <a:srgbClr val="FFFFFF"/>
                </a:highlight>
                <a:latin typeface="Montserrat"/>
                <a:ea typeface="Montserrat"/>
                <a:cs typeface="Montserrat"/>
                <a:sym typeface="Montserrat"/>
              </a:rPr>
              <a:t>compile tout son code en code Vanilla JS</a:t>
            </a:r>
            <a:r>
              <a:rPr lang="fr" sz="1300">
                <a:solidFill>
                  <a:schemeClr val="dk1"/>
                </a:solidFill>
                <a:highlight>
                  <a:srgbClr val="FFFFFF"/>
                </a:highlight>
                <a:latin typeface="Montserrat"/>
                <a:ea typeface="Montserrat"/>
                <a:cs typeface="Montserrat"/>
                <a:sym typeface="Montserrat"/>
              </a:rPr>
              <a:t>. </a:t>
            </a:r>
            <a:r>
              <a:rPr lang="fr" sz="1500">
                <a:solidFill>
                  <a:srgbClr val="292929"/>
                </a:solidFill>
                <a:highlight>
                  <a:srgbClr val="FFFFFF"/>
                </a:highlight>
                <a:latin typeface="Georgia"/>
                <a:ea typeface="Georgia"/>
                <a:cs typeface="Georgia"/>
                <a:sym typeface="Georgia"/>
              </a:rPr>
              <a:t>une fois compilée, ne contient pas Svelte ni de dépendance propre à Svelte. Le bundle JavaScript généré est donc plus léger que celui généré par un autre framework</a:t>
            </a:r>
            <a:r>
              <a:rPr lang="fr" sz="1300">
                <a:solidFill>
                  <a:schemeClr val="dk1"/>
                </a:solidFill>
                <a:highlight>
                  <a:srgbClr val="FFFFFF"/>
                </a:highlight>
                <a:latin typeface="Montserrat"/>
                <a:ea typeface="Montserrat"/>
                <a:cs typeface="Montserrat"/>
                <a:sym typeface="Montserrat"/>
              </a:rPr>
              <a:t> </a:t>
            </a:r>
            <a:endParaRPr sz="130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1300">
                <a:solidFill>
                  <a:schemeClr val="dk1"/>
                </a:solidFill>
                <a:highlight>
                  <a:srgbClr val="FFFFFF"/>
                </a:highlight>
                <a:latin typeface="Montserrat"/>
                <a:ea typeface="Montserrat"/>
                <a:cs typeface="Montserrat"/>
                <a:sym typeface="Montserrat"/>
              </a:rPr>
              <a:t>AU FINAL, il n’a pas besoin de moteur d’interprétation pour lire le code à la volée, c’est </a:t>
            </a:r>
            <a:r>
              <a:rPr b="1" lang="fr" sz="1300">
                <a:solidFill>
                  <a:schemeClr val="dk1"/>
                </a:solidFill>
                <a:highlight>
                  <a:srgbClr val="FFFFFF"/>
                </a:highlight>
                <a:latin typeface="Montserrat"/>
                <a:ea typeface="Montserrat"/>
                <a:cs typeface="Montserrat"/>
                <a:sym typeface="Montserrat"/>
              </a:rPr>
              <a:t>le moteur de rendu du navigateur web qui est utilisé</a:t>
            </a:r>
            <a:r>
              <a:rPr lang="fr" sz="1300">
                <a:solidFill>
                  <a:schemeClr val="dk1"/>
                </a:solidFill>
                <a:highlight>
                  <a:srgbClr val="FFFFFF"/>
                </a:highlight>
                <a:latin typeface="Montserrat"/>
                <a:ea typeface="Montserrat"/>
                <a:cs typeface="Montserrat"/>
                <a:sym typeface="Montserrat"/>
              </a:rPr>
              <a:t>.</a:t>
            </a:r>
            <a:endParaRPr sz="1600">
              <a:solidFill>
                <a:srgbClr val="292929"/>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rPr lang="fr" sz="1600">
                <a:solidFill>
                  <a:srgbClr val="292929"/>
                </a:solidFill>
                <a:highlight>
                  <a:srgbClr val="FFFFFF"/>
                </a:highlight>
                <a:latin typeface="Georgia"/>
                <a:ea typeface="Georgia"/>
                <a:cs typeface="Georgia"/>
                <a:sym typeface="Georgia"/>
              </a:rPr>
              <a:t>PLUS CLAIRE.</a:t>
            </a:r>
            <a:endParaRPr sz="16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050">
              <a:solidFill>
                <a:srgbClr val="6E6E6E"/>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d8b4fa5d9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d8b4fa5d9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u="sng">
                <a:solidFill>
                  <a:schemeClr val="hlink"/>
                </a:solidFill>
                <a:hlinkClick r:id="rId2"/>
              </a:rPr>
              <a:t>https://medium.com/bitsrc/react-vs-sveltejs-the-war-between-virtual-and-real-dom-59cbebbab9e9</a:t>
            </a:r>
            <a:endParaRPr/>
          </a:p>
          <a:p>
            <a:pPr indent="0" lvl="0" marL="0" rtl="0" algn="l">
              <a:spcBef>
                <a:spcPts val="0"/>
              </a:spcBef>
              <a:spcAft>
                <a:spcPts val="0"/>
              </a:spcAft>
              <a:buNone/>
            </a:pPr>
            <a:r>
              <a:t/>
            </a:r>
            <a:endParaRPr/>
          </a:p>
          <a:p>
            <a:pPr indent="0" lvl="0" marL="0" marR="38100" rtl="0" algn="l">
              <a:lnSpc>
                <a:spcPct val="128571"/>
              </a:lnSpc>
              <a:spcBef>
                <a:spcPts val="0"/>
              </a:spcBef>
              <a:spcAft>
                <a:spcPts val="0"/>
              </a:spcAft>
              <a:buClr>
                <a:schemeClr val="dk1"/>
              </a:buClr>
              <a:buSzPts val="1100"/>
              <a:buFont typeface="Arial"/>
              <a:buNone/>
            </a:pPr>
            <a:r>
              <a:rPr lang="fr" sz="2100">
                <a:solidFill>
                  <a:srgbClr val="202124"/>
                </a:solidFill>
                <a:highlight>
                  <a:srgbClr val="F8F9FA"/>
                </a:highlight>
              </a:rPr>
              <a:t>Svelte est purement un compilateur, qui convertit votre application en code JavaScript idéal(optimisé, léger) lorsque vous créez(build) l'application pour la production. Cela signifie qu'il n'injectera aucun code supplémentaire à exécuter dans le navigateur lorsque votre application est en cours d'exécution pour mettre à jour le DOM.</a:t>
            </a:r>
            <a:endParaRPr sz="2100">
              <a:solidFill>
                <a:srgbClr val="202124"/>
              </a:solidFill>
              <a:highlight>
                <a:srgbClr val="F8F9FA"/>
              </a:highlight>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00">
                <a:latin typeface="Comfortaa"/>
                <a:ea typeface="Comfortaa"/>
                <a:cs typeface="Comfortaa"/>
                <a:sym typeface="Comfortaa"/>
              </a:rPr>
              <a:t>Il a donc commencé en </a:t>
            </a:r>
            <a:r>
              <a:rPr b="1" lang="fr" sz="1300">
                <a:latin typeface="Comfortaa"/>
                <a:ea typeface="Comfortaa"/>
                <a:cs typeface="Comfortaa"/>
                <a:sym typeface="Comfortaa"/>
              </a:rPr>
              <a:t>2016</a:t>
            </a:r>
            <a:r>
              <a:rPr lang="fr" sz="1300">
                <a:latin typeface="Comfortaa"/>
                <a:ea typeface="Comfortaa"/>
                <a:cs typeface="Comfortaa"/>
                <a:sym typeface="Comfortaa"/>
              </a:rPr>
              <a:t> une petite expérience, son idée : écrire un compilateur JavaScript qui produirait du code de qualité, le plus léger possible et sans abstraction du DOM, pour un chargement hyper court et des performances très rapides. </a:t>
            </a:r>
            <a:endParaRPr sz="1300">
              <a:latin typeface="Comfortaa"/>
              <a:ea typeface="Comfortaa"/>
              <a:cs typeface="Comfortaa"/>
              <a:sym typeface="Comfortaa"/>
            </a:endParaRPr>
          </a:p>
          <a:p>
            <a:pPr indent="0" lvl="0" marL="0" rtl="0" algn="l">
              <a:spcBef>
                <a:spcPts val="0"/>
              </a:spcBef>
              <a:spcAft>
                <a:spcPts val="0"/>
              </a:spcAft>
              <a:buNone/>
            </a:pPr>
            <a:r>
              <a:t/>
            </a:r>
            <a:endParaRPr sz="1300">
              <a:latin typeface="Comfortaa"/>
              <a:ea typeface="Comfortaa"/>
              <a:cs typeface="Comfortaa"/>
              <a:sym typeface="Comfortaa"/>
            </a:endParaRPr>
          </a:p>
          <a:p>
            <a:pPr indent="0" lvl="0" marL="0" rtl="0" algn="l">
              <a:spcBef>
                <a:spcPts val="0"/>
              </a:spcBef>
              <a:spcAft>
                <a:spcPts val="0"/>
              </a:spcAft>
              <a:buNone/>
            </a:pPr>
            <a:r>
              <a:rPr lang="fr" sz="1300">
                <a:latin typeface="Comfortaa"/>
                <a:ea typeface="Comfortaa"/>
                <a:cs typeface="Comfortaa"/>
                <a:sym typeface="Comfortaa"/>
              </a:rPr>
              <a:t>Tout va alors très vite : mi-novembre 2016, il réalise son premier commit, 4 jours plus tard, la première </a:t>
            </a:r>
            <a:r>
              <a:rPr lang="fr" sz="1300">
                <a:latin typeface="Comfortaa"/>
                <a:ea typeface="Comfortaa"/>
                <a:cs typeface="Comfortaa"/>
                <a:sym typeface="Comfortaa"/>
              </a:rPr>
              <a:t>bêta</a:t>
            </a:r>
            <a:r>
              <a:rPr lang="fr" sz="1300">
                <a:latin typeface="Comfortaa"/>
                <a:ea typeface="Comfortaa"/>
                <a:cs typeface="Comfortaa"/>
                <a:sym typeface="Comfortaa"/>
              </a:rPr>
              <a:t> est disponible,</a:t>
            </a:r>
            <a:endParaRPr sz="1300">
              <a:latin typeface="Comfortaa"/>
              <a:ea typeface="Comfortaa"/>
              <a:cs typeface="Comfortaa"/>
              <a:sym typeface="Comfortaa"/>
            </a:endParaRPr>
          </a:p>
          <a:p>
            <a:pPr indent="0" lvl="0" marL="0" rtl="0" algn="l">
              <a:spcBef>
                <a:spcPts val="0"/>
              </a:spcBef>
              <a:spcAft>
                <a:spcPts val="0"/>
              </a:spcAft>
              <a:buNone/>
            </a:pPr>
            <a:r>
              <a:rPr lang="fr" sz="1300">
                <a:latin typeface="Comfortaa"/>
                <a:ea typeface="Comfortaa"/>
                <a:cs typeface="Comfortaa"/>
                <a:sym typeface="Comfortaa"/>
              </a:rPr>
              <a:t> et 10 jours après cette beta,</a:t>
            </a:r>
            <a:r>
              <a:rPr b="1" lang="fr" sz="1300">
                <a:latin typeface="Comfortaa"/>
                <a:ea typeface="Comfortaa"/>
                <a:cs typeface="Comfortaa"/>
                <a:sym typeface="Comfortaa"/>
              </a:rPr>
              <a:t> le 26 novembre 2016,</a:t>
            </a:r>
            <a:r>
              <a:rPr lang="fr" sz="1300">
                <a:latin typeface="Comfortaa"/>
                <a:ea typeface="Comfortaa"/>
                <a:cs typeface="Comfortaa"/>
                <a:sym typeface="Comfortaa"/>
              </a:rPr>
              <a:t> il publie le premier article de blog détaillant son concept : </a:t>
            </a:r>
            <a:r>
              <a:rPr b="1" lang="fr" sz="1300">
                <a:latin typeface="Comfortaa"/>
                <a:ea typeface="Comfortaa"/>
                <a:cs typeface="Comfortaa"/>
                <a:sym typeface="Comfortaa"/>
              </a:rPr>
              <a:t>Svelte était né</a:t>
            </a:r>
            <a:r>
              <a:rPr lang="fr" sz="1300">
                <a:latin typeface="Comfortaa"/>
                <a:ea typeface="Comfortaa"/>
                <a:cs typeface="Comfortaa"/>
                <a:sym typeface="Comfortaa"/>
              </a:rPr>
              <a:t>. </a:t>
            </a:r>
            <a:endParaRPr sz="1300">
              <a:latin typeface="Comfortaa"/>
              <a:ea typeface="Comfortaa"/>
              <a:cs typeface="Comfortaa"/>
              <a:sym typeface="Comfortaa"/>
            </a:endParaRPr>
          </a:p>
          <a:p>
            <a:pPr indent="0" lvl="0" marL="0" rtl="0" algn="l">
              <a:spcBef>
                <a:spcPts val="0"/>
              </a:spcBef>
              <a:spcAft>
                <a:spcPts val="0"/>
              </a:spcAft>
              <a:buNone/>
            </a:pPr>
            <a:r>
              <a:t/>
            </a:r>
            <a:endParaRPr sz="1300">
              <a:latin typeface="Comfortaa"/>
              <a:ea typeface="Comfortaa"/>
              <a:cs typeface="Comfortaa"/>
              <a:sym typeface="Comfortaa"/>
            </a:endParaRPr>
          </a:p>
          <a:p>
            <a:pPr indent="0" lvl="0" marL="0" rtl="0" algn="l">
              <a:spcBef>
                <a:spcPts val="0"/>
              </a:spcBef>
              <a:spcAft>
                <a:spcPts val="0"/>
              </a:spcAft>
              <a:buNone/>
            </a:pPr>
            <a:r>
              <a:rPr lang="fr" sz="1300">
                <a:latin typeface="Comfortaa"/>
                <a:ea typeface="Comfortaa"/>
                <a:cs typeface="Comfortaa"/>
                <a:sym typeface="Comfortaa"/>
              </a:rPr>
              <a:t>La v1.0.0 arrive 3 jours après ce billet. Ensuite, à l’occasion d’un gros nettoyage, la v2.0.0 est publiée en avril 2018, et un an plus tard, en avril 2019, une refonte complète permet la sortie de la version 3.0.0.</a:t>
            </a:r>
            <a:endParaRPr sz="1300">
              <a:latin typeface="Comfortaa"/>
              <a:ea typeface="Comfortaa"/>
              <a:cs typeface="Comfortaa"/>
              <a:sym typeface="Comfortaa"/>
            </a:endParaRPr>
          </a:p>
          <a:p>
            <a:pPr indent="0" lvl="0" marL="0" rtl="0" algn="l">
              <a:spcBef>
                <a:spcPts val="0"/>
              </a:spcBef>
              <a:spcAft>
                <a:spcPts val="0"/>
              </a:spcAft>
              <a:buNone/>
            </a:pPr>
            <a:r>
              <a:t/>
            </a:r>
            <a:endParaRPr sz="1300">
              <a:latin typeface="Comfortaa"/>
              <a:ea typeface="Comfortaa"/>
              <a:cs typeface="Comfortaa"/>
              <a:sym typeface="Comfortaa"/>
            </a:endParaRPr>
          </a:p>
          <a:p>
            <a:pPr indent="0" lvl="0" marL="0" rtl="0" algn="l">
              <a:spcBef>
                <a:spcPts val="0"/>
              </a:spcBef>
              <a:spcAft>
                <a:spcPts val="0"/>
              </a:spcAft>
              <a:buNone/>
            </a:pPr>
            <a:r>
              <a:rPr lang="fr" sz="1300">
                <a:latin typeface="Comfortaa"/>
                <a:ea typeface="Comfortaa"/>
                <a:cs typeface="Comfortaa"/>
                <a:sym typeface="Comfortaa"/>
              </a:rPr>
              <a:t>C’est avec cette version 3.0.0 que Svelte.js commence </a:t>
            </a:r>
            <a:r>
              <a:rPr b="1" lang="fr" sz="1300">
                <a:latin typeface="Comfortaa"/>
                <a:ea typeface="Comfortaa"/>
                <a:cs typeface="Comfortaa"/>
                <a:sym typeface="Comfortaa"/>
              </a:rPr>
              <a:t>à prendre de l’ampleur, à faire parler de lui</a:t>
            </a:r>
            <a:r>
              <a:rPr lang="fr" sz="1300">
                <a:latin typeface="Comfortaa"/>
                <a:ea typeface="Comfortaa"/>
                <a:cs typeface="Comfortaa"/>
                <a:sym typeface="Comfortaa"/>
              </a:rPr>
              <a:t>, et à amorcer doucement un changement en profondeur dans le monde JavaScript.</a:t>
            </a:r>
            <a:r>
              <a:rPr lang="fr" sz="1300">
                <a:solidFill>
                  <a:srgbClr val="333333"/>
                </a:solidFill>
                <a:highlight>
                  <a:srgbClr val="FFFFFF"/>
                </a:highlight>
                <a:latin typeface="Comfortaa"/>
                <a:ea typeface="Comfortaa"/>
                <a:cs typeface="Comfortaa"/>
                <a:sym typeface="Comfortaa"/>
              </a:rPr>
              <a:t> </a:t>
            </a:r>
            <a:endParaRPr sz="1300">
              <a:latin typeface="Comfortaa"/>
              <a:ea typeface="Comfortaa"/>
              <a:cs typeface="Comfortaa"/>
              <a:sym typeface="Comforta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d89e55d64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d89e55d64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350">
                <a:solidFill>
                  <a:srgbClr val="444444"/>
                </a:solidFill>
                <a:highlight>
                  <a:srgbClr val="FFFFFF"/>
                </a:highlight>
                <a:latin typeface="Comfortaa"/>
                <a:ea typeface="Comfortaa"/>
                <a:cs typeface="Comfortaa"/>
                <a:sym typeface="Comfortaa"/>
              </a:rPr>
              <a:t>On peut utiliser Le </a:t>
            </a:r>
            <a:r>
              <a:rPr lang="fr" sz="1350">
                <a:solidFill>
                  <a:schemeClr val="hlink"/>
                </a:solidFill>
                <a:highlight>
                  <a:srgbClr val="FFFFFF"/>
                </a:highlight>
                <a:uFill>
                  <a:noFill/>
                </a:uFill>
                <a:latin typeface="Comfortaa"/>
                <a:ea typeface="Comfortaa"/>
                <a:cs typeface="Comfortaa"/>
                <a:sym typeface="Comfortaa"/>
                <a:hlinkClick r:id="rId2"/>
              </a:rPr>
              <a:t>Svelte REPL</a:t>
            </a:r>
            <a:r>
              <a:rPr lang="fr" sz="1350">
                <a:solidFill>
                  <a:srgbClr val="444444"/>
                </a:solidFill>
                <a:highlight>
                  <a:srgbClr val="FFFFFF"/>
                </a:highlight>
                <a:latin typeface="Comfortaa"/>
                <a:ea typeface="Comfortaa"/>
                <a:cs typeface="Comfortaa"/>
                <a:sym typeface="Comfortaa"/>
              </a:rPr>
              <a:t> est le moyen le plus simple de commencer. C’est outil très pratique qui permet de développer avec Svelte directement dans son navigateur. Le souci est que À un moment donné, votre application deviendra trop grande pour le REPL. Il faudra donc télécharger votre projet pour pouvoir continuer votre développement.</a:t>
            </a:r>
            <a:endParaRPr sz="1350">
              <a:solidFill>
                <a:srgbClr val="444444"/>
              </a:solidFill>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rPr lang="fr" sz="1350">
                <a:solidFill>
                  <a:srgbClr val="444444"/>
                </a:solidFill>
                <a:highlight>
                  <a:srgbClr val="FFFFFF"/>
                </a:highlight>
                <a:latin typeface="Comfortaa"/>
                <a:ea typeface="Comfortaa"/>
                <a:cs typeface="Comfortaa"/>
                <a:sym typeface="Comfortaa"/>
              </a:rPr>
              <a:t>ou en utilisant </a:t>
            </a:r>
            <a:r>
              <a:rPr lang="fr" sz="1350" u="sng">
                <a:solidFill>
                  <a:srgbClr val="444444"/>
                </a:solidFill>
                <a:highlight>
                  <a:srgbClr val="FFFFFF"/>
                </a:highlight>
                <a:latin typeface="Comfortaa"/>
                <a:ea typeface="Comfortaa"/>
                <a:cs typeface="Comfortaa"/>
                <a:sym typeface="Comfortaa"/>
              </a:rPr>
              <a:t>degit (</a:t>
            </a:r>
            <a:r>
              <a:rPr lang="fr" sz="1350">
                <a:solidFill>
                  <a:srgbClr val="444444"/>
                </a:solidFill>
                <a:highlight>
                  <a:srgbClr val="FFFFFF"/>
                </a:highlight>
                <a:latin typeface="Comfortaa"/>
                <a:ea typeface="Comfortaa"/>
                <a:cs typeface="Comfortaa"/>
                <a:sym typeface="Comfortaa"/>
              </a:rPr>
              <a:t>scaffolding tool, permet de copier un repo git</a:t>
            </a:r>
            <a:r>
              <a:rPr lang="fr" sz="1350" u="sng">
                <a:solidFill>
                  <a:srgbClr val="444444"/>
                </a:solidFill>
                <a:highlight>
                  <a:srgbClr val="FFFFFF"/>
                </a:highlight>
                <a:latin typeface="Comfortaa"/>
                <a:ea typeface="Comfortaa"/>
                <a:cs typeface="Comfortaa"/>
                <a:sym typeface="Comfortaa"/>
              </a:rPr>
              <a:t>)</a:t>
            </a:r>
            <a:endParaRPr sz="1350" u="sng">
              <a:solidFill>
                <a:srgbClr val="444444"/>
              </a:solidFill>
              <a:highlight>
                <a:srgbClr val="FFFFFF"/>
              </a:highlight>
              <a:latin typeface="Comfortaa"/>
              <a:ea typeface="Comfortaa"/>
              <a:cs typeface="Comfortaa"/>
              <a:sym typeface="Comfortaa"/>
            </a:endParaRPr>
          </a:p>
          <a:p>
            <a:pPr indent="0" lvl="0" marL="0" rtl="0" algn="l">
              <a:spcBef>
                <a:spcPts val="0"/>
              </a:spcBef>
              <a:spcAft>
                <a:spcPts val="0"/>
              </a:spcAft>
              <a:buNone/>
            </a:pPr>
            <a:r>
              <a:t/>
            </a:r>
            <a:endParaRPr sz="1350" u="sng">
              <a:solidFill>
                <a:srgbClr val="444444"/>
              </a:solidFill>
              <a:highlight>
                <a:srgbClr val="FFFFFF"/>
              </a:highlight>
            </a:endParaRPr>
          </a:p>
          <a:p>
            <a:pPr indent="0" lvl="0" marL="0" rtl="0" algn="l">
              <a:spcBef>
                <a:spcPts val="0"/>
              </a:spcBef>
              <a:spcAft>
                <a:spcPts val="0"/>
              </a:spcAft>
              <a:buNone/>
            </a:pPr>
            <a:r>
              <a:rPr lang="fr" sz="1350">
                <a:solidFill>
                  <a:srgbClr val="444444"/>
                </a:solidFill>
                <a:highlight>
                  <a:srgbClr val="FFFFFF"/>
                </a:highlight>
              </a:rPr>
              <a:t>Une fois le projet généré, il faut installer les dépendances via votre gestionnaire de package préféré.</a:t>
            </a:r>
            <a:endParaRPr sz="1350">
              <a:solidFill>
                <a:srgbClr val="444444"/>
              </a:solidFill>
              <a:highlight>
                <a:srgbClr val="FFFFFF"/>
              </a:highlight>
            </a:endParaRPr>
          </a:p>
          <a:p>
            <a:pPr indent="0" lvl="0" marL="0" rtl="0" algn="l">
              <a:spcBef>
                <a:spcPts val="0"/>
              </a:spcBef>
              <a:spcAft>
                <a:spcPts val="0"/>
              </a:spcAft>
              <a:buNone/>
            </a:pPr>
            <a:r>
              <a:rPr lang="fr" sz="1350">
                <a:solidFill>
                  <a:srgbClr val="444444"/>
                </a:solidFill>
                <a:highlight>
                  <a:srgbClr val="FFFFFF"/>
                </a:highlight>
              </a:rPr>
              <a:t>Contrairement aux autres librairies / frameworks, Svelte se démarque encore une fois dans l’outil de </a:t>
            </a:r>
            <a:r>
              <a:rPr lang="fr" sz="1350" u="sng">
                <a:solidFill>
                  <a:srgbClr val="444444"/>
                </a:solidFill>
                <a:highlight>
                  <a:srgbClr val="FFFFFF"/>
                </a:highlight>
              </a:rPr>
              <a:t>“build”</a:t>
            </a:r>
            <a:r>
              <a:rPr lang="fr" sz="1350">
                <a:solidFill>
                  <a:srgbClr val="444444"/>
                </a:solidFill>
                <a:highlight>
                  <a:srgbClr val="FFFFFF"/>
                </a:highlight>
              </a:rPr>
              <a:t> qu’il utilise. Là où les autres ont l’habitude d’utiliser Webpack, Svelte utilise par défaut Rollup.</a:t>
            </a:r>
            <a:endParaRPr sz="1350">
              <a:solidFill>
                <a:srgbClr val="444444"/>
              </a:solidFill>
              <a:highlight>
                <a:srgbClr val="FFFFFF"/>
              </a:highlight>
            </a:endParaRPr>
          </a:p>
          <a:p>
            <a:pPr indent="0" lvl="0" marL="0" rtl="0" algn="l">
              <a:spcBef>
                <a:spcPts val="0"/>
              </a:spcBef>
              <a:spcAft>
                <a:spcPts val="0"/>
              </a:spcAft>
              <a:buNone/>
            </a:pPr>
            <a:r>
              <a:rPr lang="fr" sz="1350">
                <a:solidFill>
                  <a:srgbClr val="444444"/>
                </a:solidFill>
                <a:highlight>
                  <a:srgbClr val="FFFFFF"/>
                </a:highlight>
              </a:rPr>
              <a:t>Faut avouer que la configuration de Rollup est un jeu d’enfant comparé à la configuration de Webpack.</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rPr lang="fr" sz="1300">
                <a:solidFill>
                  <a:srgbClr val="596172"/>
                </a:solidFill>
                <a:highlight>
                  <a:srgbClr val="FFFFFF"/>
                </a:highlight>
                <a:latin typeface="Montserrat"/>
                <a:ea typeface="Montserrat"/>
                <a:cs typeface="Montserrat"/>
                <a:sym typeface="Montserrat"/>
              </a:rPr>
              <a:t>Svelte est servi en </a:t>
            </a:r>
            <a:r>
              <a:rPr lang="fr" sz="1300">
                <a:solidFill>
                  <a:srgbClr val="23282D"/>
                </a:solidFill>
                <a:highlight>
                  <a:srgbClr val="F3F4F5"/>
                </a:highlight>
                <a:latin typeface="Courier New"/>
                <a:ea typeface="Courier New"/>
                <a:cs typeface="Courier New"/>
                <a:sym typeface="Courier New"/>
              </a:rPr>
              <a:t>localhost</a:t>
            </a:r>
            <a:r>
              <a:rPr lang="fr" sz="1300">
                <a:solidFill>
                  <a:srgbClr val="596172"/>
                </a:solidFill>
                <a:highlight>
                  <a:srgbClr val="FFFFFF"/>
                </a:highlight>
                <a:latin typeface="Montserrat"/>
                <a:ea typeface="Montserrat"/>
                <a:cs typeface="Montserrat"/>
                <a:sym typeface="Montserrat"/>
              </a:rPr>
              <a:t> sur le port </a:t>
            </a:r>
            <a:r>
              <a:rPr lang="fr" sz="1300">
                <a:solidFill>
                  <a:srgbClr val="23282D"/>
                </a:solidFill>
                <a:highlight>
                  <a:srgbClr val="F3F4F5"/>
                </a:highlight>
                <a:latin typeface="Courier New"/>
                <a:ea typeface="Courier New"/>
                <a:cs typeface="Courier New"/>
                <a:sym typeface="Courier New"/>
              </a:rPr>
              <a:t>5000</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22a1fc25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22a1fc25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rPr lang="fr" sz="1350">
                <a:solidFill>
                  <a:srgbClr val="444444"/>
                </a:solidFill>
                <a:highlight>
                  <a:srgbClr val="FFFFFF"/>
                </a:highlight>
              </a:rPr>
              <a:t>ou en utilisant </a:t>
            </a:r>
            <a:r>
              <a:rPr lang="fr" sz="1350" u="sng">
                <a:solidFill>
                  <a:srgbClr val="444444"/>
                </a:solidFill>
                <a:highlight>
                  <a:srgbClr val="FFFFFF"/>
                </a:highlight>
              </a:rPr>
              <a:t>degit (</a:t>
            </a:r>
            <a:r>
              <a:rPr lang="fr" sz="1350">
                <a:solidFill>
                  <a:srgbClr val="444444"/>
                </a:solidFill>
                <a:highlight>
                  <a:srgbClr val="FFFFFF"/>
                </a:highlight>
              </a:rPr>
              <a:t>scaffolding tool, permet de copier un repo git</a:t>
            </a:r>
            <a:r>
              <a:rPr lang="fr" sz="1350" u="sng">
                <a:solidFill>
                  <a:srgbClr val="444444"/>
                </a:solidFill>
                <a:highlight>
                  <a:srgbClr val="FFFFFF"/>
                </a:highlight>
              </a:rPr>
              <a:t>)</a:t>
            </a:r>
            <a:endParaRPr sz="1350">
              <a:solidFill>
                <a:srgbClr val="444444"/>
              </a:solidFill>
              <a:highlight>
                <a:srgbClr val="FFFFFF"/>
              </a:highlight>
            </a:endParaRPr>
          </a:p>
          <a:p>
            <a:pPr indent="0" lvl="0" marL="0" rtl="0" algn="l">
              <a:spcBef>
                <a:spcPts val="0"/>
              </a:spcBef>
              <a:spcAft>
                <a:spcPts val="0"/>
              </a:spcAft>
              <a:buNone/>
            </a:pPr>
            <a:r>
              <a:rPr lang="fr" sz="1350">
                <a:solidFill>
                  <a:srgbClr val="444444"/>
                </a:solidFill>
                <a:highlight>
                  <a:srgbClr val="FFFFFF"/>
                </a:highlight>
              </a:rPr>
              <a:t>Une fois le projet généré, il faut installer les dépendances via votre gestionnaire de package préféré.</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rPr lang="fr" sz="1300">
                <a:solidFill>
                  <a:srgbClr val="596172"/>
                </a:solidFill>
                <a:highlight>
                  <a:srgbClr val="FFFFFF"/>
                </a:highlight>
                <a:latin typeface="Montserrat"/>
                <a:ea typeface="Montserrat"/>
                <a:cs typeface="Montserrat"/>
                <a:sym typeface="Montserrat"/>
              </a:rPr>
              <a:t>Svelte est servi en </a:t>
            </a:r>
            <a:r>
              <a:rPr lang="fr" sz="1300">
                <a:solidFill>
                  <a:srgbClr val="23282D"/>
                </a:solidFill>
                <a:highlight>
                  <a:srgbClr val="F3F4F5"/>
                </a:highlight>
                <a:latin typeface="Courier New"/>
                <a:ea typeface="Courier New"/>
                <a:cs typeface="Courier New"/>
                <a:sym typeface="Courier New"/>
              </a:rPr>
              <a:t>localhost</a:t>
            </a:r>
            <a:r>
              <a:rPr lang="fr" sz="1300">
                <a:solidFill>
                  <a:srgbClr val="596172"/>
                </a:solidFill>
                <a:highlight>
                  <a:srgbClr val="FFFFFF"/>
                </a:highlight>
                <a:latin typeface="Montserrat"/>
                <a:ea typeface="Montserrat"/>
                <a:cs typeface="Montserrat"/>
                <a:sym typeface="Montserrat"/>
              </a:rPr>
              <a:t> sur le port </a:t>
            </a:r>
            <a:r>
              <a:rPr lang="fr" sz="1300">
                <a:solidFill>
                  <a:srgbClr val="23282D"/>
                </a:solidFill>
                <a:highlight>
                  <a:srgbClr val="F3F4F5"/>
                </a:highlight>
                <a:latin typeface="Courier New"/>
                <a:ea typeface="Courier New"/>
                <a:cs typeface="Courier New"/>
                <a:sym typeface="Courier New"/>
              </a:rPr>
              <a:t>8080</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a:p>
            <a:pPr indent="0" lvl="0" marL="0" rtl="0" algn="l">
              <a:spcBef>
                <a:spcPts val="0"/>
              </a:spcBef>
              <a:spcAft>
                <a:spcPts val="0"/>
              </a:spcAft>
              <a:buNone/>
            </a:pPr>
            <a:r>
              <a:t/>
            </a:r>
            <a:endParaRPr sz="1350">
              <a:solidFill>
                <a:srgbClr val="444444"/>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d89e55d64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d89e55d64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----- 1er photo</a:t>
            </a:r>
            <a:endParaRPr/>
          </a:p>
          <a:p>
            <a:pPr indent="0" lvl="0" marL="0" rtl="0" algn="l">
              <a:spcBef>
                <a:spcPts val="0"/>
              </a:spcBef>
              <a:spcAft>
                <a:spcPts val="0"/>
              </a:spcAft>
              <a:buNone/>
            </a:pPr>
            <a:r>
              <a:rPr lang="fr"/>
              <a:t>Après installation, on a les presque les même fichier de base comparer aux autres framework. Pour programmer en Svelte, il faut utiliser l’extension </a:t>
            </a:r>
            <a:r>
              <a:rPr b="1" lang="fr" u="sng"/>
              <a:t>.svelte </a:t>
            </a:r>
            <a:endParaRPr/>
          </a:p>
          <a:p>
            <a:pPr indent="0" lvl="0" marL="0" rtl="0" algn="l">
              <a:spcBef>
                <a:spcPts val="0"/>
              </a:spcBef>
              <a:spcAft>
                <a:spcPts val="0"/>
              </a:spcAft>
              <a:buNone/>
            </a:pPr>
            <a:r>
              <a:rPr lang="fr"/>
              <a:t>A noter que supporte bien du HTML puisqu’il a pour base de code le HTML.</a:t>
            </a:r>
            <a:endParaRPr/>
          </a:p>
          <a:p>
            <a:pPr indent="0" lvl="0" marL="0" rtl="0" algn="l">
              <a:spcBef>
                <a:spcPts val="0"/>
              </a:spcBef>
              <a:spcAft>
                <a:spcPts val="0"/>
              </a:spcAft>
              <a:buNone/>
            </a:pPr>
            <a:r>
              <a:rPr lang="fr"/>
              <a:t>Svelte est également installé avec Rollup par défaut, qui est une alternative à Webpack conçue par les mêmes personnes que Svelte et en suivant la même vision concernant la légèreté, la simplicité et le minimalisme.</a:t>
            </a:r>
            <a:endParaRPr/>
          </a:p>
          <a:p>
            <a:pPr indent="0" lvl="0" marL="0" rtl="0" algn="l">
              <a:spcBef>
                <a:spcPts val="0"/>
              </a:spcBef>
              <a:spcAft>
                <a:spcPts val="0"/>
              </a:spcAft>
              <a:buClr>
                <a:schemeClr val="dk1"/>
              </a:buClr>
              <a:buSzPts val="1100"/>
              <a:buFont typeface="Arial"/>
              <a:buNone/>
            </a:pPr>
            <a:r>
              <a:rPr lang="fr" sz="1350">
                <a:solidFill>
                  <a:srgbClr val="444444"/>
                </a:solidFill>
                <a:highlight>
                  <a:schemeClr val="lt1"/>
                </a:highlight>
              </a:rPr>
              <a:t>Contrairement aux autres librairies / frameworks, Svelte se démarque encore une fois dans l’outil de </a:t>
            </a:r>
            <a:r>
              <a:rPr lang="fr" sz="1350" u="sng">
                <a:solidFill>
                  <a:srgbClr val="444444"/>
                </a:solidFill>
                <a:highlight>
                  <a:schemeClr val="lt1"/>
                </a:highlight>
              </a:rPr>
              <a:t>“build”</a:t>
            </a:r>
            <a:r>
              <a:rPr lang="fr" sz="1350">
                <a:solidFill>
                  <a:srgbClr val="444444"/>
                </a:solidFill>
                <a:highlight>
                  <a:schemeClr val="lt1"/>
                </a:highlight>
              </a:rPr>
              <a:t> qu’il utilise. Là où les autres ont l’habitude d’utiliser Webpack, Svelte utilise par défaut Rollup.</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----- 2em photo</a:t>
            </a:r>
            <a:endParaRPr/>
          </a:p>
          <a:p>
            <a:pPr indent="0" lvl="0" marL="0" rtl="0" algn="l">
              <a:spcBef>
                <a:spcPts val="0"/>
              </a:spcBef>
              <a:spcAft>
                <a:spcPts val="0"/>
              </a:spcAft>
              <a:buNone/>
            </a:pPr>
            <a:r>
              <a:rPr lang="fr"/>
              <a:t>Si l’on regarde attentivement le </a:t>
            </a:r>
            <a:r>
              <a:rPr b="1" lang="fr" u="sng"/>
              <a:t>fichier package.json</a:t>
            </a:r>
            <a:r>
              <a:rPr lang="fr"/>
              <a:t> du Hello world fourni à l’installation d’un nouveau projet, on remarque que Svelte, à la différence de React ou encore Vue, est indiqué comme étant une devDependencies et non une dependencies (</a:t>
            </a:r>
            <a:r>
              <a:rPr b="1" lang="fr" sz="1150">
                <a:solidFill>
                  <a:srgbClr val="232629"/>
                </a:solidFill>
                <a:highlight>
                  <a:srgbClr val="FFFFFF"/>
                </a:highlight>
              </a:rPr>
              <a:t>dependencies are required to run, devDependencies only to develop, e.g.: unit tests, Coffeescript to Javascript transpilation, minification, ...</a:t>
            </a:r>
            <a:endParaRPr b="1" sz="1150">
              <a:solidFill>
                <a:srgbClr val="232629"/>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b="1" lang="fr" sz="1150">
                <a:solidFill>
                  <a:srgbClr val="232629"/>
                </a:solidFill>
                <a:highlight>
                  <a:srgbClr val="FFFFFF"/>
                </a:highlight>
              </a:rPr>
              <a:t>React is a dependency because it is included in the final build.</a:t>
            </a:r>
            <a:endParaRPr b="1" sz="1150">
              <a:solidFill>
                <a:srgbClr val="232629"/>
              </a:solidFill>
              <a:highlight>
                <a:srgbClr val="FFFFFF"/>
              </a:highlight>
            </a:endParaRPr>
          </a:p>
          <a:p>
            <a:pPr indent="0" lvl="0" marL="0" rtl="0" algn="l">
              <a:spcBef>
                <a:spcPts val="0"/>
              </a:spcBef>
              <a:spcAft>
                <a:spcPts val="0"/>
              </a:spcAft>
              <a:buNone/>
            </a:pPr>
            <a:r>
              <a:rPr lang="fr"/>
              <a:t>), ce qui résume bien la manière de fonctionner de ce compilateur.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lnSpc>
                <a:spcPct val="218181"/>
              </a:lnSpc>
              <a:spcBef>
                <a:spcPts val="3200"/>
              </a:spcBef>
              <a:spcAft>
                <a:spcPts val="0"/>
              </a:spcAft>
              <a:buNone/>
            </a:pPr>
            <a:r>
              <a:rPr i="1" lang="fr" sz="1200">
                <a:solidFill>
                  <a:srgbClr val="292929"/>
                </a:solidFill>
                <a:highlight>
                  <a:srgbClr val="F2F2F2"/>
                </a:highlight>
                <a:latin typeface="Courier New"/>
                <a:ea typeface="Courier New"/>
                <a:cs typeface="Courier New"/>
                <a:sym typeface="Courier New"/>
              </a:rPr>
              <a:t>dependencies: Packages required by your application in production.</a:t>
            </a:r>
            <a:endParaRPr i="1" sz="1200">
              <a:solidFill>
                <a:srgbClr val="292929"/>
              </a:solidFill>
              <a:highlight>
                <a:srgbClr val="F2F2F2"/>
              </a:highlight>
              <a:latin typeface="Courier New"/>
              <a:ea typeface="Courier New"/>
              <a:cs typeface="Courier New"/>
              <a:sym typeface="Courier New"/>
            </a:endParaRPr>
          </a:p>
          <a:p>
            <a:pPr indent="0" lvl="0" marL="0" rtl="0" algn="l">
              <a:lnSpc>
                <a:spcPct val="218181"/>
              </a:lnSpc>
              <a:spcBef>
                <a:spcPts val="3200"/>
              </a:spcBef>
              <a:spcAft>
                <a:spcPts val="0"/>
              </a:spcAft>
              <a:buClr>
                <a:schemeClr val="dk1"/>
              </a:buClr>
              <a:buSzPts val="1100"/>
              <a:buFont typeface="Arial"/>
              <a:buNone/>
            </a:pPr>
            <a:r>
              <a:rPr i="1" lang="fr" sz="1200">
                <a:solidFill>
                  <a:srgbClr val="292929"/>
                </a:solidFill>
                <a:highlight>
                  <a:srgbClr val="F2F2F2"/>
                </a:highlight>
                <a:latin typeface="Courier New"/>
                <a:ea typeface="Courier New"/>
                <a:cs typeface="Courier New"/>
                <a:sym typeface="Courier New"/>
              </a:rPr>
              <a:t>devDependencies: Packages that are only needed for local development and testing.</a:t>
            </a:r>
            <a:endParaRPr i="1" sz="1200">
              <a:solidFill>
                <a:srgbClr val="292929"/>
              </a:solidFill>
              <a:highlight>
                <a:srgbClr val="F2F2F2"/>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d8b4fa5d9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d8b4fa5d9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u="sng"/>
              <a:t>---1er photo</a:t>
            </a:r>
            <a:endParaRPr b="1" u="sng"/>
          </a:p>
          <a:p>
            <a:pPr indent="0" lvl="0" marL="0" rtl="0" algn="l">
              <a:spcBef>
                <a:spcPts val="0"/>
              </a:spcBef>
              <a:spcAft>
                <a:spcPts val="0"/>
              </a:spcAft>
              <a:buNone/>
            </a:pPr>
            <a:r>
              <a:rPr b="1" lang="fr" u="sng"/>
              <a:t>Le fichier main.js</a:t>
            </a:r>
            <a:r>
              <a:rPr lang="fr"/>
              <a:t> permet d’instancier notre application, de lui indiquer dans quel élément du DOM elle va s’insérer. Il est possible également de lui donner des props qui seront injectées dans le premier composant. Ici on lui passe la propriété name avec la valeur world.</a:t>
            </a:r>
            <a:endParaRPr/>
          </a:p>
          <a:p>
            <a:pPr indent="0" lvl="0" marL="0" rtl="0" algn="l">
              <a:spcBef>
                <a:spcPts val="0"/>
              </a:spcBef>
              <a:spcAft>
                <a:spcPts val="0"/>
              </a:spcAft>
              <a:buNone/>
            </a:pPr>
            <a:r>
              <a:t/>
            </a:r>
            <a:endParaRPr/>
          </a:p>
          <a:p>
            <a:pPr indent="0" lvl="0" marL="0" rtl="0" algn="l">
              <a:spcBef>
                <a:spcPts val="0"/>
              </a:spcBef>
              <a:spcAft>
                <a:spcPts val="0"/>
              </a:spcAft>
              <a:buNone/>
            </a:pPr>
            <a:r>
              <a:rPr lang="fr" u="sng"/>
              <a:t>---2em Photo</a:t>
            </a:r>
            <a:endParaRPr u="sng"/>
          </a:p>
          <a:p>
            <a:pPr indent="0" lvl="0" marL="0" rtl="0" algn="l">
              <a:spcBef>
                <a:spcPts val="0"/>
              </a:spcBef>
              <a:spcAft>
                <a:spcPts val="0"/>
              </a:spcAft>
              <a:buNone/>
            </a:pPr>
            <a:r>
              <a:rPr lang="fr"/>
              <a:t>Le premier composant, App.svelte. À l’instar des composants Vue, il est découpé en trois parties : script, </a:t>
            </a:r>
            <a:r>
              <a:rPr lang="fr">
                <a:solidFill>
                  <a:schemeClr val="dk1"/>
                </a:solidFill>
              </a:rPr>
              <a:t>le template et enfin</a:t>
            </a:r>
            <a:r>
              <a:rPr lang="fr"/>
              <a:t> les styles.</a:t>
            </a:r>
            <a:endParaRPr/>
          </a:p>
          <a:p>
            <a:pPr indent="0" lvl="0" marL="0" rtl="0" algn="l">
              <a:spcBef>
                <a:spcPts val="0"/>
              </a:spcBef>
              <a:spcAft>
                <a:spcPts val="0"/>
              </a:spcAft>
              <a:buNone/>
            </a:pPr>
            <a:r>
              <a:rPr lang="fr"/>
              <a:t>-- La partie script comporte les imports qui peuvent être des dépendances ou encore d’autres composants. Petite particularité de Svelte, les props importées dans un composant le sont à l’aide de l’expression export de JavaScript.</a:t>
            </a:r>
            <a:endParaRPr/>
          </a:p>
          <a:p>
            <a:pPr indent="0" lvl="0" marL="0" rtl="0" algn="l">
              <a:spcBef>
                <a:spcPts val="0"/>
              </a:spcBef>
              <a:spcAft>
                <a:spcPts val="0"/>
              </a:spcAft>
              <a:buNone/>
            </a:pPr>
            <a:r>
              <a:rPr lang="fr"/>
              <a:t>La partie script contient également tout le code JavaScript permettant à notre composant de fonctionner.</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La partie template ressemble beaucoup à du JSX, il s’agit de code HTML « enrichi ». Il est possible d’ajouter des variables, des conditions, boucles et d’autres choses sympas.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 </a:t>
            </a:r>
            <a:r>
              <a:rPr lang="fr"/>
              <a:t>La partie style contient logiquement du code CSS pour styler le composant. Ce code est scopé, les règles CSS que vous écrivez ici ne seront exécutées que sur le composant et pas sur un autre. Svelte ajoute un hash devant chaque règle permettant cet isolement.</a:t>
            </a:r>
            <a:endParaRPr/>
          </a:p>
          <a:p>
            <a:pPr indent="0" lvl="0" marL="0" rtl="0" algn="l">
              <a:spcBef>
                <a:spcPts val="0"/>
              </a:spcBef>
              <a:spcAft>
                <a:spcPts val="0"/>
              </a:spcAft>
              <a:buNone/>
            </a:pPr>
            <a:r>
              <a:rPr lang="fr"/>
              <a:t>Cette partie est facultative, vous pouvez néanmoins gérer vos styles dans un fichier à part afin d’éviter de “casser” la cascade.</a:t>
            </a:r>
            <a:endParaRPr/>
          </a:p>
          <a:p>
            <a:pPr indent="0" lvl="0" marL="0" rtl="0" algn="l">
              <a:spcBef>
                <a:spcPts val="0"/>
              </a:spcBef>
              <a:spcAft>
                <a:spcPts val="0"/>
              </a:spcAft>
              <a:buNone/>
            </a:pPr>
            <a:r>
              <a:rPr lang="fr"/>
              <a:t>Mais cette fonctionnalité a le mérite d’exister et de proposer une solution pour gérer des styles au niveau du composant.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latin typeface="Raleway"/>
                <a:ea typeface="Raleway"/>
                <a:cs typeface="Raleway"/>
                <a:sym typeface="Raleway"/>
              </a:rPr>
              <a:t>Confidentiel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latin typeface="Raleway"/>
                <a:ea typeface="Raleway"/>
                <a:cs typeface="Raleway"/>
                <a:sym typeface="Raleway"/>
              </a:rPr>
              <a:t>Personnalisé pour </a:t>
            </a:r>
            <a:r>
              <a:rPr b="1" lang="fr" sz="600">
                <a:latin typeface="Raleway"/>
                <a:ea typeface="Raleway"/>
                <a:cs typeface="Raleway"/>
                <a:sym typeface="Raleway"/>
              </a:rPr>
              <a:t>Nom de l'entreprise</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FFFF"/>
                </a:solidFill>
                <a:latin typeface="Raleway"/>
                <a:ea typeface="Raleway"/>
                <a:cs typeface="Raleway"/>
                <a:sym typeface="Raleway"/>
              </a:rPr>
              <a:t>Confidentiel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FFFF"/>
                </a:solidFill>
                <a:latin typeface="Raleway"/>
                <a:ea typeface="Raleway"/>
                <a:cs typeface="Raleway"/>
                <a:sym typeface="Raleway"/>
              </a:rPr>
              <a:t>Personnalisé pour </a:t>
            </a:r>
            <a:r>
              <a:rPr b="1" lang="fr" sz="600">
                <a:solidFill>
                  <a:srgbClr val="FFFFFF"/>
                </a:solidFill>
                <a:latin typeface="Raleway"/>
                <a:ea typeface="Raleway"/>
                <a:cs typeface="Raleway"/>
                <a:sym typeface="Raleway"/>
              </a:rPr>
              <a:t>Nom de l'entreprise</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8.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23.png"/><Relationship Id="rId6"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30.jpg"/><Relationship Id="rId5" Type="http://schemas.openxmlformats.org/officeDocument/2006/relationships/image" Target="../media/image22.png"/><Relationship Id="rId6"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7.png"/><Relationship Id="rId7"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10.png"/><Relationship Id="rId5"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32629"/>
        </a:solidFill>
      </p:bgPr>
    </p:bg>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3">
            <a:alphaModFix/>
          </a:blip>
          <a:stretch>
            <a:fillRect/>
          </a:stretch>
        </p:blipFill>
        <p:spPr>
          <a:xfrm>
            <a:off x="0" y="18"/>
            <a:ext cx="9144000" cy="5143468"/>
          </a:xfrm>
          <a:prstGeom prst="rect">
            <a:avLst/>
          </a:prstGeom>
          <a:noFill/>
          <a:ln>
            <a:noFill/>
          </a:ln>
        </p:spPr>
      </p:pic>
      <p:sp>
        <p:nvSpPr>
          <p:cNvPr id="177" name="Google Shape;177;p18"/>
          <p:cNvSpPr txBox="1"/>
          <p:nvPr>
            <p:ph idx="4294967295" type="ctrTitle"/>
          </p:nvPr>
        </p:nvSpPr>
        <p:spPr>
          <a:xfrm>
            <a:off x="167400" y="1179763"/>
            <a:ext cx="7688100" cy="1664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fr" sz="4800">
                <a:solidFill>
                  <a:srgbClr val="000000"/>
                </a:solidFill>
              </a:rPr>
              <a:t>Svelte</a:t>
            </a:r>
            <a:endParaRPr/>
          </a:p>
        </p:txBody>
      </p:sp>
      <p:pic>
        <p:nvPicPr>
          <p:cNvPr id="178" name="Google Shape;178;p18"/>
          <p:cNvPicPr preferRelativeResize="0"/>
          <p:nvPr/>
        </p:nvPicPr>
        <p:blipFill>
          <a:blip r:embed="rId4">
            <a:alphaModFix/>
          </a:blip>
          <a:stretch>
            <a:fillRect/>
          </a:stretch>
        </p:blipFill>
        <p:spPr>
          <a:xfrm>
            <a:off x="7958925" y="150463"/>
            <a:ext cx="1114101" cy="808649"/>
          </a:xfrm>
          <a:prstGeom prst="rect">
            <a:avLst/>
          </a:prstGeom>
          <a:noFill/>
          <a:ln>
            <a:noFill/>
          </a:ln>
        </p:spPr>
      </p:pic>
      <p:sp>
        <p:nvSpPr>
          <p:cNvPr id="179" name="Google Shape;179;p18"/>
          <p:cNvSpPr txBox="1"/>
          <p:nvPr/>
        </p:nvSpPr>
        <p:spPr>
          <a:xfrm>
            <a:off x="188050" y="159838"/>
            <a:ext cx="2331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000">
                <a:solidFill>
                  <a:schemeClr val="accent1"/>
                </a:solidFill>
                <a:latin typeface="Lato"/>
                <a:ea typeface="Lato"/>
                <a:cs typeface="Lato"/>
                <a:sym typeface="Lato"/>
              </a:rPr>
              <a:t>Master 1 Info : 2021-2022</a:t>
            </a:r>
            <a:endParaRPr b="1" sz="1000">
              <a:solidFill>
                <a:schemeClr val="accent1"/>
              </a:solidFill>
              <a:latin typeface="Lato"/>
              <a:ea typeface="Lato"/>
              <a:cs typeface="Lato"/>
              <a:sym typeface="Lato"/>
            </a:endParaRPr>
          </a:p>
        </p:txBody>
      </p:sp>
      <p:sp>
        <p:nvSpPr>
          <p:cNvPr id="180" name="Google Shape;180;p18"/>
          <p:cNvSpPr txBox="1"/>
          <p:nvPr/>
        </p:nvSpPr>
        <p:spPr>
          <a:xfrm>
            <a:off x="6247825" y="4400088"/>
            <a:ext cx="3051900" cy="384900"/>
          </a:xfrm>
          <a:prstGeom prst="rect">
            <a:avLst/>
          </a:prstGeom>
          <a:noFill/>
          <a:ln>
            <a:noFill/>
          </a:ln>
          <a:effectLst>
            <a:outerShdw blurRad="57150" rotWithShape="0" algn="bl">
              <a:srgbClr val="999999">
                <a:alpha val="98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fr" sz="1300">
                <a:latin typeface="Lato"/>
                <a:ea typeface="Lato"/>
                <a:cs typeface="Lato"/>
                <a:sym typeface="Lato"/>
              </a:rPr>
              <a:t>Mouhamadou Lamine MBOUP</a:t>
            </a:r>
            <a:endParaRPr b="1" sz="1300">
              <a:latin typeface="Lato"/>
              <a:ea typeface="Lato"/>
              <a:cs typeface="Lato"/>
              <a:sym typeface="Lato"/>
            </a:endParaRPr>
          </a:p>
        </p:txBody>
      </p:sp>
    </p:spTree>
  </p:cSld>
  <p:clrMapOvr>
    <a:masterClrMapping/>
  </p:clrMapOvr>
  <mc:AlternateContent>
    <mc:Choice Requires="p14">
      <p:transition spd="slow" p14:dur="9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7"/>
          <p:cNvSpPr txBox="1"/>
          <p:nvPr>
            <p:ph type="title"/>
          </p:nvPr>
        </p:nvSpPr>
        <p:spPr>
          <a:xfrm>
            <a:off x="727650" y="622400"/>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accent3"/>
                </a:solidFill>
              </a:rPr>
              <a:t>Force et faiblesse de Svelte</a:t>
            </a:r>
            <a:endParaRPr sz="2400">
              <a:solidFill>
                <a:schemeClr val="accent3"/>
              </a:solidFill>
            </a:endParaRPr>
          </a:p>
        </p:txBody>
      </p:sp>
      <p:sp>
        <p:nvSpPr>
          <p:cNvPr id="307" name="Google Shape;307;p27"/>
          <p:cNvSpPr txBox="1"/>
          <p:nvPr/>
        </p:nvSpPr>
        <p:spPr>
          <a:xfrm>
            <a:off x="0" y="0"/>
            <a:ext cx="394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308" name="Google Shape;308;p27"/>
          <p:cNvPicPr preferRelativeResize="0"/>
          <p:nvPr/>
        </p:nvPicPr>
        <p:blipFill>
          <a:blip r:embed="rId3">
            <a:alphaModFix/>
          </a:blip>
          <a:stretch>
            <a:fillRect/>
          </a:stretch>
        </p:blipFill>
        <p:spPr>
          <a:xfrm>
            <a:off x="8097500" y="3958700"/>
            <a:ext cx="858776" cy="1034351"/>
          </a:xfrm>
          <a:prstGeom prst="rect">
            <a:avLst/>
          </a:prstGeom>
          <a:noFill/>
          <a:ln>
            <a:noFill/>
          </a:ln>
        </p:spPr>
      </p:pic>
      <p:sp>
        <p:nvSpPr>
          <p:cNvPr id="309" name="Google Shape;309;p27"/>
          <p:cNvSpPr/>
          <p:nvPr/>
        </p:nvSpPr>
        <p:spPr>
          <a:xfrm>
            <a:off x="841224" y="1949525"/>
            <a:ext cx="294600" cy="2910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1</a:t>
            </a:r>
            <a:endParaRPr b="1" sz="800">
              <a:solidFill>
                <a:srgbClr val="FFFFFF"/>
              </a:solidFill>
            </a:endParaRPr>
          </a:p>
        </p:txBody>
      </p:sp>
      <p:sp>
        <p:nvSpPr>
          <p:cNvPr id="310" name="Google Shape;310;p27"/>
          <p:cNvSpPr txBox="1"/>
          <p:nvPr>
            <p:ph idx="1" type="body"/>
          </p:nvPr>
        </p:nvSpPr>
        <p:spPr>
          <a:xfrm>
            <a:off x="1236950" y="3021250"/>
            <a:ext cx="2538000" cy="3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Légèreté du code</a:t>
            </a:r>
            <a:endParaRPr sz="1100"/>
          </a:p>
        </p:txBody>
      </p:sp>
      <p:sp>
        <p:nvSpPr>
          <p:cNvPr id="311" name="Google Shape;311;p27"/>
          <p:cNvSpPr/>
          <p:nvPr/>
        </p:nvSpPr>
        <p:spPr>
          <a:xfrm>
            <a:off x="841224" y="2489241"/>
            <a:ext cx="294600" cy="2910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2</a:t>
            </a:r>
            <a:endParaRPr b="1" sz="800">
              <a:solidFill>
                <a:srgbClr val="FFFFFF"/>
              </a:solidFill>
            </a:endParaRPr>
          </a:p>
        </p:txBody>
      </p:sp>
      <p:sp>
        <p:nvSpPr>
          <p:cNvPr id="312" name="Google Shape;312;p27"/>
          <p:cNvSpPr txBox="1"/>
          <p:nvPr>
            <p:ph idx="1" type="body"/>
          </p:nvPr>
        </p:nvSpPr>
        <p:spPr>
          <a:xfrm>
            <a:off x="1280825" y="2461227"/>
            <a:ext cx="2538000" cy="3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Moins de code</a:t>
            </a:r>
            <a:endParaRPr sz="1100"/>
          </a:p>
        </p:txBody>
      </p:sp>
      <p:sp>
        <p:nvSpPr>
          <p:cNvPr id="313" name="Google Shape;313;p27"/>
          <p:cNvSpPr/>
          <p:nvPr/>
        </p:nvSpPr>
        <p:spPr>
          <a:xfrm>
            <a:off x="841236" y="3028975"/>
            <a:ext cx="294600" cy="2910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3</a:t>
            </a:r>
            <a:endParaRPr b="1" sz="800">
              <a:solidFill>
                <a:srgbClr val="FFFFFF"/>
              </a:solidFill>
            </a:endParaRPr>
          </a:p>
        </p:txBody>
      </p:sp>
      <p:sp>
        <p:nvSpPr>
          <p:cNvPr id="314" name="Google Shape;314;p27"/>
          <p:cNvSpPr/>
          <p:nvPr/>
        </p:nvSpPr>
        <p:spPr>
          <a:xfrm>
            <a:off x="841236" y="3568703"/>
            <a:ext cx="294600" cy="2910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4</a:t>
            </a:r>
            <a:endParaRPr b="1" sz="800">
              <a:solidFill>
                <a:srgbClr val="FFFFFF"/>
              </a:solidFill>
            </a:endParaRPr>
          </a:p>
        </p:txBody>
      </p:sp>
      <p:sp>
        <p:nvSpPr>
          <p:cNvPr id="315" name="Google Shape;315;p27"/>
          <p:cNvSpPr txBox="1"/>
          <p:nvPr>
            <p:ph idx="1" type="body"/>
          </p:nvPr>
        </p:nvSpPr>
        <p:spPr>
          <a:xfrm>
            <a:off x="1280825" y="3581274"/>
            <a:ext cx="2538000" cy="34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Plus performant</a:t>
            </a:r>
            <a:endParaRPr sz="1100"/>
          </a:p>
        </p:txBody>
      </p:sp>
      <p:sp>
        <p:nvSpPr>
          <p:cNvPr id="316" name="Google Shape;316;p27"/>
          <p:cNvSpPr/>
          <p:nvPr/>
        </p:nvSpPr>
        <p:spPr>
          <a:xfrm>
            <a:off x="4952949" y="2045000"/>
            <a:ext cx="294600" cy="291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1</a:t>
            </a:r>
            <a:endParaRPr b="1" sz="800">
              <a:solidFill>
                <a:srgbClr val="FFFFFF"/>
              </a:solidFill>
            </a:endParaRPr>
          </a:p>
        </p:txBody>
      </p:sp>
      <p:sp>
        <p:nvSpPr>
          <p:cNvPr id="317" name="Google Shape;317;p27"/>
          <p:cNvSpPr txBox="1"/>
          <p:nvPr>
            <p:ph idx="1" type="body"/>
          </p:nvPr>
        </p:nvSpPr>
        <p:spPr>
          <a:xfrm>
            <a:off x="5353325" y="2029425"/>
            <a:ext cx="2538000" cy="34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Jeune et récent</a:t>
            </a:r>
            <a:endParaRPr sz="1100"/>
          </a:p>
        </p:txBody>
      </p:sp>
      <p:sp>
        <p:nvSpPr>
          <p:cNvPr id="318" name="Google Shape;318;p27"/>
          <p:cNvSpPr/>
          <p:nvPr/>
        </p:nvSpPr>
        <p:spPr>
          <a:xfrm>
            <a:off x="4952949" y="2549291"/>
            <a:ext cx="294600" cy="291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2</a:t>
            </a:r>
            <a:endParaRPr b="1" sz="800">
              <a:solidFill>
                <a:srgbClr val="FFFFFF"/>
              </a:solidFill>
            </a:endParaRPr>
          </a:p>
        </p:txBody>
      </p:sp>
      <p:sp>
        <p:nvSpPr>
          <p:cNvPr id="319" name="Google Shape;319;p27"/>
          <p:cNvSpPr txBox="1"/>
          <p:nvPr>
            <p:ph idx="1" type="body"/>
          </p:nvPr>
        </p:nvSpPr>
        <p:spPr>
          <a:xfrm>
            <a:off x="5353300" y="3013083"/>
            <a:ext cx="2538000" cy="43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Petite communauté</a:t>
            </a:r>
            <a:endParaRPr sz="1100"/>
          </a:p>
        </p:txBody>
      </p:sp>
      <p:sp>
        <p:nvSpPr>
          <p:cNvPr id="320" name="Google Shape;320;p27"/>
          <p:cNvSpPr/>
          <p:nvPr/>
        </p:nvSpPr>
        <p:spPr>
          <a:xfrm>
            <a:off x="4952961" y="3053600"/>
            <a:ext cx="294600" cy="291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3</a:t>
            </a:r>
            <a:endParaRPr b="1" sz="800">
              <a:solidFill>
                <a:srgbClr val="FFFFFF"/>
              </a:solidFill>
            </a:endParaRPr>
          </a:p>
        </p:txBody>
      </p:sp>
      <p:sp>
        <p:nvSpPr>
          <p:cNvPr id="321" name="Google Shape;321;p27"/>
          <p:cNvSpPr txBox="1"/>
          <p:nvPr>
            <p:ph idx="1" type="body"/>
          </p:nvPr>
        </p:nvSpPr>
        <p:spPr>
          <a:xfrm>
            <a:off x="5374300" y="3490388"/>
            <a:ext cx="2496000" cy="43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Prend pas en charge un large éventail de plugins et d’intégrations</a:t>
            </a:r>
            <a:endParaRPr sz="1100"/>
          </a:p>
        </p:txBody>
      </p:sp>
      <p:sp>
        <p:nvSpPr>
          <p:cNvPr id="322" name="Google Shape;322;p27"/>
          <p:cNvSpPr txBox="1"/>
          <p:nvPr>
            <p:ph idx="1" type="body"/>
          </p:nvPr>
        </p:nvSpPr>
        <p:spPr>
          <a:xfrm>
            <a:off x="1280825" y="1949524"/>
            <a:ext cx="2538000" cy="3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Simplicité de prise en main</a:t>
            </a:r>
            <a:endParaRPr sz="1100"/>
          </a:p>
        </p:txBody>
      </p:sp>
      <p:sp>
        <p:nvSpPr>
          <p:cNvPr id="323" name="Google Shape;323;p27"/>
          <p:cNvSpPr/>
          <p:nvPr/>
        </p:nvSpPr>
        <p:spPr>
          <a:xfrm>
            <a:off x="841236" y="4108428"/>
            <a:ext cx="294600" cy="2910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5</a:t>
            </a:r>
            <a:endParaRPr b="1" sz="800">
              <a:solidFill>
                <a:srgbClr val="FFFFFF"/>
              </a:solidFill>
            </a:endParaRPr>
          </a:p>
        </p:txBody>
      </p:sp>
      <p:sp>
        <p:nvSpPr>
          <p:cNvPr id="324" name="Google Shape;324;p27"/>
          <p:cNvSpPr txBox="1"/>
          <p:nvPr>
            <p:ph idx="1" type="body"/>
          </p:nvPr>
        </p:nvSpPr>
        <p:spPr>
          <a:xfrm>
            <a:off x="1280825" y="4120999"/>
            <a:ext cx="2538000" cy="34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Evolutif</a:t>
            </a:r>
            <a:endParaRPr sz="1100"/>
          </a:p>
        </p:txBody>
      </p:sp>
      <p:sp>
        <p:nvSpPr>
          <p:cNvPr id="325" name="Google Shape;325;p27"/>
          <p:cNvSpPr txBox="1"/>
          <p:nvPr>
            <p:ph idx="1" type="body"/>
          </p:nvPr>
        </p:nvSpPr>
        <p:spPr>
          <a:xfrm>
            <a:off x="5353325" y="2521251"/>
            <a:ext cx="2538000" cy="34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Support majeur</a:t>
            </a:r>
            <a:endParaRPr sz="1100"/>
          </a:p>
        </p:txBody>
      </p:sp>
      <p:sp>
        <p:nvSpPr>
          <p:cNvPr id="326" name="Google Shape;326;p27"/>
          <p:cNvSpPr/>
          <p:nvPr/>
        </p:nvSpPr>
        <p:spPr>
          <a:xfrm>
            <a:off x="4952961" y="3557900"/>
            <a:ext cx="294600" cy="291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4</a:t>
            </a:r>
            <a:endParaRPr b="1" sz="8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28"/>
          <p:cNvPicPr preferRelativeResize="0"/>
          <p:nvPr/>
        </p:nvPicPr>
        <p:blipFill>
          <a:blip r:embed="rId3">
            <a:alphaModFix/>
          </a:blip>
          <a:stretch>
            <a:fillRect/>
          </a:stretch>
        </p:blipFill>
        <p:spPr>
          <a:xfrm>
            <a:off x="300611" y="1526900"/>
            <a:ext cx="8542777" cy="3378499"/>
          </a:xfrm>
          <a:prstGeom prst="rect">
            <a:avLst/>
          </a:prstGeom>
          <a:noFill/>
          <a:ln>
            <a:noFill/>
          </a:ln>
        </p:spPr>
      </p:pic>
      <p:sp>
        <p:nvSpPr>
          <p:cNvPr id="332" name="Google Shape;332;p28"/>
          <p:cNvSpPr txBox="1"/>
          <p:nvPr>
            <p:ph type="title"/>
          </p:nvPr>
        </p:nvSpPr>
        <p:spPr>
          <a:xfrm>
            <a:off x="727650" y="649750"/>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accent3"/>
                </a:solidFill>
              </a:rPr>
              <a:t>Comparaison avec React et Vue</a:t>
            </a:r>
            <a:endParaRPr sz="2400">
              <a:solidFill>
                <a:schemeClr val="dk1"/>
              </a:solidFill>
            </a:endParaRPr>
          </a:p>
        </p:txBody>
      </p:sp>
      <p:sp>
        <p:nvSpPr>
          <p:cNvPr id="333" name="Google Shape;333;p28"/>
          <p:cNvSpPr txBox="1"/>
          <p:nvPr/>
        </p:nvSpPr>
        <p:spPr>
          <a:xfrm>
            <a:off x="0" y="0"/>
            <a:ext cx="42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334" name="Google Shape;334;p28"/>
          <p:cNvPicPr preferRelativeResize="0"/>
          <p:nvPr/>
        </p:nvPicPr>
        <p:blipFill>
          <a:blip r:embed="rId4">
            <a:alphaModFix/>
          </a:blip>
          <a:stretch>
            <a:fillRect/>
          </a:stretch>
        </p:blipFill>
        <p:spPr>
          <a:xfrm>
            <a:off x="8097500" y="3958700"/>
            <a:ext cx="858776" cy="1034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9"/>
          <p:cNvSpPr/>
          <p:nvPr/>
        </p:nvSpPr>
        <p:spPr>
          <a:xfrm>
            <a:off x="1178221" y="1906572"/>
            <a:ext cx="7450200" cy="1872600"/>
          </a:xfrm>
          <a:prstGeom prst="rect">
            <a:avLst/>
          </a:prstGeom>
          <a:solidFill>
            <a:schemeClr val="l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txBox="1"/>
          <p:nvPr>
            <p:ph type="title"/>
          </p:nvPr>
        </p:nvSpPr>
        <p:spPr>
          <a:xfrm>
            <a:off x="727650" y="640775"/>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accent3"/>
                </a:solidFill>
              </a:rPr>
              <a:t>Comparaison avec React, Vue et Angular</a:t>
            </a:r>
            <a:endParaRPr sz="2400">
              <a:solidFill>
                <a:schemeClr val="accent3"/>
              </a:solidFill>
            </a:endParaRPr>
          </a:p>
        </p:txBody>
      </p:sp>
      <p:sp>
        <p:nvSpPr>
          <p:cNvPr id="341" name="Google Shape;341;p29"/>
          <p:cNvSpPr txBox="1"/>
          <p:nvPr/>
        </p:nvSpPr>
        <p:spPr>
          <a:xfrm>
            <a:off x="0" y="0"/>
            <a:ext cx="42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342" name="Google Shape;342;p29"/>
          <p:cNvPicPr preferRelativeResize="0"/>
          <p:nvPr/>
        </p:nvPicPr>
        <p:blipFill>
          <a:blip r:embed="rId3">
            <a:alphaModFix/>
          </a:blip>
          <a:stretch>
            <a:fillRect/>
          </a:stretch>
        </p:blipFill>
        <p:spPr>
          <a:xfrm>
            <a:off x="8097500" y="3958700"/>
            <a:ext cx="858776" cy="1034351"/>
          </a:xfrm>
          <a:prstGeom prst="rect">
            <a:avLst/>
          </a:prstGeom>
          <a:noFill/>
          <a:ln>
            <a:noFill/>
          </a:ln>
        </p:spPr>
      </p:pic>
      <p:cxnSp>
        <p:nvCxnSpPr>
          <p:cNvPr id="343" name="Google Shape;343;p29"/>
          <p:cNvCxnSpPr/>
          <p:nvPr/>
        </p:nvCxnSpPr>
        <p:spPr>
          <a:xfrm rot="10800000">
            <a:off x="2518439" y="1906464"/>
            <a:ext cx="0" cy="1872600"/>
          </a:xfrm>
          <a:prstGeom prst="straightConnector1">
            <a:avLst/>
          </a:prstGeom>
          <a:noFill/>
          <a:ln cap="flat" cmpd="sng" w="9525">
            <a:solidFill>
              <a:srgbClr val="FFFFFF"/>
            </a:solidFill>
            <a:prstDash val="solid"/>
            <a:round/>
            <a:headEnd len="med" w="med" type="none"/>
            <a:tailEnd len="med" w="med" type="none"/>
          </a:ln>
        </p:spPr>
      </p:cxnSp>
      <p:sp>
        <p:nvSpPr>
          <p:cNvPr id="344" name="Google Shape;344;p29"/>
          <p:cNvSpPr txBox="1"/>
          <p:nvPr/>
        </p:nvSpPr>
        <p:spPr>
          <a:xfrm>
            <a:off x="304125" y="1967545"/>
            <a:ext cx="79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Svelte</a:t>
            </a:r>
            <a:endParaRPr sz="1000">
              <a:latin typeface="Lato"/>
              <a:ea typeface="Lato"/>
              <a:cs typeface="Lato"/>
              <a:sym typeface="Lato"/>
            </a:endParaRPr>
          </a:p>
        </p:txBody>
      </p:sp>
      <p:sp>
        <p:nvSpPr>
          <p:cNvPr id="345" name="Google Shape;345;p29"/>
          <p:cNvSpPr txBox="1"/>
          <p:nvPr/>
        </p:nvSpPr>
        <p:spPr>
          <a:xfrm>
            <a:off x="304125" y="2464202"/>
            <a:ext cx="79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React</a:t>
            </a:r>
            <a:endParaRPr sz="1000">
              <a:latin typeface="Lato"/>
              <a:ea typeface="Lato"/>
              <a:cs typeface="Lato"/>
              <a:sym typeface="Lato"/>
            </a:endParaRPr>
          </a:p>
        </p:txBody>
      </p:sp>
      <p:sp>
        <p:nvSpPr>
          <p:cNvPr id="346" name="Google Shape;346;p29"/>
          <p:cNvSpPr txBox="1"/>
          <p:nvPr/>
        </p:nvSpPr>
        <p:spPr>
          <a:xfrm>
            <a:off x="304125" y="2922824"/>
            <a:ext cx="79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Angular</a:t>
            </a:r>
            <a:endParaRPr sz="1000">
              <a:latin typeface="Lato"/>
              <a:ea typeface="Lato"/>
              <a:cs typeface="Lato"/>
              <a:sym typeface="Lato"/>
            </a:endParaRPr>
          </a:p>
        </p:txBody>
      </p:sp>
      <p:sp>
        <p:nvSpPr>
          <p:cNvPr id="347" name="Google Shape;347;p29"/>
          <p:cNvSpPr txBox="1"/>
          <p:nvPr/>
        </p:nvSpPr>
        <p:spPr>
          <a:xfrm>
            <a:off x="304125" y="3381446"/>
            <a:ext cx="79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Vue</a:t>
            </a:r>
            <a:endParaRPr sz="1000">
              <a:latin typeface="Lato"/>
              <a:ea typeface="Lato"/>
              <a:cs typeface="Lato"/>
              <a:sym typeface="Lato"/>
            </a:endParaRPr>
          </a:p>
        </p:txBody>
      </p:sp>
      <p:cxnSp>
        <p:nvCxnSpPr>
          <p:cNvPr id="348" name="Google Shape;348;p29"/>
          <p:cNvCxnSpPr/>
          <p:nvPr/>
        </p:nvCxnSpPr>
        <p:spPr>
          <a:xfrm>
            <a:off x="1178237" y="2389765"/>
            <a:ext cx="7450200" cy="0"/>
          </a:xfrm>
          <a:prstGeom prst="straightConnector1">
            <a:avLst/>
          </a:prstGeom>
          <a:noFill/>
          <a:ln cap="flat" cmpd="sng" w="9525">
            <a:solidFill>
              <a:srgbClr val="FFFFFF"/>
            </a:solidFill>
            <a:prstDash val="dot"/>
            <a:round/>
            <a:headEnd len="med" w="med" type="none"/>
            <a:tailEnd len="med" w="med" type="none"/>
          </a:ln>
        </p:spPr>
      </p:cxnSp>
      <p:cxnSp>
        <p:nvCxnSpPr>
          <p:cNvPr id="349" name="Google Shape;349;p29"/>
          <p:cNvCxnSpPr/>
          <p:nvPr/>
        </p:nvCxnSpPr>
        <p:spPr>
          <a:xfrm>
            <a:off x="1178237" y="2922814"/>
            <a:ext cx="7450200" cy="0"/>
          </a:xfrm>
          <a:prstGeom prst="straightConnector1">
            <a:avLst/>
          </a:prstGeom>
          <a:noFill/>
          <a:ln cap="flat" cmpd="sng" w="9525">
            <a:solidFill>
              <a:srgbClr val="FFFFFF"/>
            </a:solidFill>
            <a:prstDash val="dot"/>
            <a:round/>
            <a:headEnd len="med" w="med" type="none"/>
            <a:tailEnd len="med" w="med" type="none"/>
          </a:ln>
        </p:spPr>
      </p:cxnSp>
      <p:cxnSp>
        <p:nvCxnSpPr>
          <p:cNvPr id="350" name="Google Shape;350;p29"/>
          <p:cNvCxnSpPr/>
          <p:nvPr/>
        </p:nvCxnSpPr>
        <p:spPr>
          <a:xfrm>
            <a:off x="1178237" y="3381437"/>
            <a:ext cx="7450200" cy="0"/>
          </a:xfrm>
          <a:prstGeom prst="straightConnector1">
            <a:avLst/>
          </a:prstGeom>
          <a:noFill/>
          <a:ln cap="flat" cmpd="sng" w="9525">
            <a:solidFill>
              <a:srgbClr val="FFFFFF"/>
            </a:solidFill>
            <a:prstDash val="dot"/>
            <a:round/>
            <a:headEnd len="med" w="med" type="none"/>
            <a:tailEnd len="med" w="med" type="none"/>
          </a:ln>
        </p:spPr>
      </p:cxnSp>
      <p:cxnSp>
        <p:nvCxnSpPr>
          <p:cNvPr id="351" name="Google Shape;351;p29"/>
          <p:cNvCxnSpPr/>
          <p:nvPr/>
        </p:nvCxnSpPr>
        <p:spPr>
          <a:xfrm rot="10800000">
            <a:off x="4035324" y="1906464"/>
            <a:ext cx="0" cy="1872600"/>
          </a:xfrm>
          <a:prstGeom prst="straightConnector1">
            <a:avLst/>
          </a:prstGeom>
          <a:noFill/>
          <a:ln cap="flat" cmpd="sng" w="9525">
            <a:solidFill>
              <a:srgbClr val="FFFFFF"/>
            </a:solidFill>
            <a:prstDash val="solid"/>
            <a:round/>
            <a:headEnd len="med" w="med" type="none"/>
            <a:tailEnd len="med" w="med" type="none"/>
          </a:ln>
        </p:spPr>
      </p:cxnSp>
      <p:sp>
        <p:nvSpPr>
          <p:cNvPr id="352" name="Google Shape;352;p29"/>
          <p:cNvSpPr txBox="1"/>
          <p:nvPr/>
        </p:nvSpPr>
        <p:spPr>
          <a:xfrm>
            <a:off x="1178231" y="1508950"/>
            <a:ext cx="124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Google Trends</a:t>
            </a:r>
            <a:endParaRPr sz="1000">
              <a:latin typeface="Lato"/>
              <a:ea typeface="Lato"/>
              <a:cs typeface="Lato"/>
              <a:sym typeface="Lato"/>
            </a:endParaRPr>
          </a:p>
        </p:txBody>
      </p:sp>
      <p:sp>
        <p:nvSpPr>
          <p:cNvPr id="353" name="Google Shape;353;p29"/>
          <p:cNvSpPr txBox="1"/>
          <p:nvPr/>
        </p:nvSpPr>
        <p:spPr>
          <a:xfrm>
            <a:off x="2687766" y="1508950"/>
            <a:ext cx="124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Npm</a:t>
            </a:r>
            <a:r>
              <a:rPr lang="fr" sz="1200">
                <a:latin typeface="Lato"/>
                <a:ea typeface="Lato"/>
                <a:cs typeface="Lato"/>
                <a:sym typeface="Lato"/>
              </a:rPr>
              <a:t> Trends</a:t>
            </a:r>
            <a:endParaRPr sz="1000">
              <a:latin typeface="Lato"/>
              <a:ea typeface="Lato"/>
              <a:cs typeface="Lato"/>
              <a:sym typeface="Lato"/>
            </a:endParaRPr>
          </a:p>
        </p:txBody>
      </p:sp>
      <p:cxnSp>
        <p:nvCxnSpPr>
          <p:cNvPr id="354" name="Google Shape;354;p29"/>
          <p:cNvCxnSpPr/>
          <p:nvPr/>
        </p:nvCxnSpPr>
        <p:spPr>
          <a:xfrm rot="10800000">
            <a:off x="5505190" y="1906464"/>
            <a:ext cx="0" cy="1872600"/>
          </a:xfrm>
          <a:prstGeom prst="straightConnector1">
            <a:avLst/>
          </a:prstGeom>
          <a:noFill/>
          <a:ln cap="flat" cmpd="sng" w="9525">
            <a:solidFill>
              <a:srgbClr val="FFFFFF"/>
            </a:solidFill>
            <a:prstDash val="solid"/>
            <a:round/>
            <a:headEnd len="med" w="med" type="none"/>
            <a:tailEnd len="med" w="med" type="none"/>
          </a:ln>
        </p:spPr>
      </p:cxnSp>
      <p:cxnSp>
        <p:nvCxnSpPr>
          <p:cNvPr id="355" name="Google Shape;355;p29"/>
          <p:cNvCxnSpPr/>
          <p:nvPr/>
        </p:nvCxnSpPr>
        <p:spPr>
          <a:xfrm rot="10800000">
            <a:off x="6975055" y="1906464"/>
            <a:ext cx="0" cy="1872600"/>
          </a:xfrm>
          <a:prstGeom prst="straightConnector1">
            <a:avLst/>
          </a:prstGeom>
          <a:noFill/>
          <a:ln cap="flat" cmpd="sng" w="9525">
            <a:solidFill>
              <a:srgbClr val="FFFFFF"/>
            </a:solidFill>
            <a:prstDash val="solid"/>
            <a:round/>
            <a:headEnd len="med" w="med" type="none"/>
            <a:tailEnd len="med" w="med" type="none"/>
          </a:ln>
        </p:spPr>
      </p:cxnSp>
      <p:sp>
        <p:nvSpPr>
          <p:cNvPr id="356" name="Google Shape;356;p29"/>
          <p:cNvSpPr txBox="1"/>
          <p:nvPr/>
        </p:nvSpPr>
        <p:spPr>
          <a:xfrm>
            <a:off x="4122463" y="1508950"/>
            <a:ext cx="124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Speed Test</a:t>
            </a:r>
            <a:endParaRPr sz="1000">
              <a:latin typeface="Lato"/>
              <a:ea typeface="Lato"/>
              <a:cs typeface="Lato"/>
              <a:sym typeface="Lato"/>
            </a:endParaRPr>
          </a:p>
        </p:txBody>
      </p:sp>
      <p:sp>
        <p:nvSpPr>
          <p:cNvPr id="357" name="Google Shape;357;p29"/>
          <p:cNvSpPr txBox="1"/>
          <p:nvPr/>
        </p:nvSpPr>
        <p:spPr>
          <a:xfrm>
            <a:off x="5639348" y="1508950"/>
            <a:ext cx="124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Startup</a:t>
            </a:r>
            <a:r>
              <a:rPr lang="fr" sz="1200">
                <a:latin typeface="Lato"/>
                <a:ea typeface="Lato"/>
                <a:cs typeface="Lato"/>
                <a:sym typeface="Lato"/>
              </a:rPr>
              <a:t> Test</a:t>
            </a:r>
            <a:endParaRPr sz="1000">
              <a:latin typeface="Lato"/>
              <a:ea typeface="Lato"/>
              <a:cs typeface="Lato"/>
              <a:sym typeface="Lato"/>
            </a:endParaRPr>
          </a:p>
        </p:txBody>
      </p:sp>
      <p:sp>
        <p:nvSpPr>
          <p:cNvPr id="358" name="Google Shape;358;p29"/>
          <p:cNvSpPr txBox="1"/>
          <p:nvPr/>
        </p:nvSpPr>
        <p:spPr>
          <a:xfrm>
            <a:off x="7156233" y="1508950"/>
            <a:ext cx="1248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Memory</a:t>
            </a:r>
            <a:r>
              <a:rPr lang="fr" sz="1200">
                <a:latin typeface="Lato"/>
                <a:ea typeface="Lato"/>
                <a:cs typeface="Lato"/>
                <a:sym typeface="Lato"/>
              </a:rPr>
              <a:t> Test</a:t>
            </a:r>
            <a:endParaRPr sz="1000">
              <a:latin typeface="Lato"/>
              <a:ea typeface="Lato"/>
              <a:cs typeface="Lato"/>
              <a:sym typeface="Lato"/>
            </a:endParaRPr>
          </a:p>
        </p:txBody>
      </p:sp>
      <p:sp>
        <p:nvSpPr>
          <p:cNvPr id="359" name="Google Shape;359;p29"/>
          <p:cNvSpPr txBox="1"/>
          <p:nvPr/>
        </p:nvSpPr>
        <p:spPr>
          <a:xfrm>
            <a:off x="1629982" y="2445196"/>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dk1"/>
                </a:solidFill>
                <a:latin typeface="Lato"/>
                <a:ea typeface="Lato"/>
                <a:cs typeface="Lato"/>
                <a:sym typeface="Lato"/>
              </a:rPr>
              <a:t>1</a:t>
            </a:r>
            <a:endParaRPr b="1" sz="1500">
              <a:solidFill>
                <a:schemeClr val="dk1"/>
              </a:solidFill>
              <a:latin typeface="Lato"/>
              <a:ea typeface="Lato"/>
              <a:cs typeface="Lato"/>
              <a:sym typeface="Lato"/>
            </a:endParaRPr>
          </a:p>
        </p:txBody>
      </p:sp>
      <p:sp>
        <p:nvSpPr>
          <p:cNvPr id="360" name="Google Shape;360;p29"/>
          <p:cNvSpPr txBox="1"/>
          <p:nvPr/>
        </p:nvSpPr>
        <p:spPr>
          <a:xfrm>
            <a:off x="4178833" y="3381445"/>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dk1"/>
                </a:solidFill>
                <a:latin typeface="Lato"/>
                <a:ea typeface="Lato"/>
                <a:cs typeface="Lato"/>
                <a:sym typeface="Lato"/>
              </a:rPr>
              <a:t>1</a:t>
            </a:r>
            <a:endParaRPr b="1" sz="1500">
              <a:solidFill>
                <a:schemeClr val="dk1"/>
              </a:solidFill>
              <a:latin typeface="Lato"/>
              <a:ea typeface="Lato"/>
              <a:cs typeface="Lato"/>
              <a:sym typeface="Lato"/>
            </a:endParaRPr>
          </a:p>
        </p:txBody>
      </p:sp>
      <p:sp>
        <p:nvSpPr>
          <p:cNvPr id="361" name="Google Shape;361;p29"/>
          <p:cNvSpPr txBox="1"/>
          <p:nvPr/>
        </p:nvSpPr>
        <p:spPr>
          <a:xfrm>
            <a:off x="6065255" y="1911757"/>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dk1"/>
                </a:solidFill>
                <a:latin typeface="Lato"/>
                <a:ea typeface="Lato"/>
                <a:cs typeface="Lato"/>
                <a:sym typeface="Lato"/>
              </a:rPr>
              <a:t>1</a:t>
            </a:r>
            <a:endParaRPr b="1" sz="1500">
              <a:solidFill>
                <a:schemeClr val="dk1"/>
              </a:solidFill>
              <a:latin typeface="Lato"/>
              <a:ea typeface="Lato"/>
              <a:cs typeface="Lato"/>
              <a:sym typeface="Lato"/>
            </a:endParaRPr>
          </a:p>
        </p:txBody>
      </p:sp>
      <p:sp>
        <p:nvSpPr>
          <p:cNvPr id="362" name="Google Shape;362;p29"/>
          <p:cNvSpPr txBox="1"/>
          <p:nvPr/>
        </p:nvSpPr>
        <p:spPr>
          <a:xfrm>
            <a:off x="7605662" y="1911743"/>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dk1"/>
                </a:solidFill>
                <a:latin typeface="Lato"/>
                <a:ea typeface="Lato"/>
                <a:cs typeface="Lato"/>
                <a:sym typeface="Lato"/>
              </a:rPr>
              <a:t>1</a:t>
            </a:r>
            <a:endParaRPr b="1" sz="1500">
              <a:solidFill>
                <a:schemeClr val="dk1"/>
              </a:solidFill>
              <a:latin typeface="Lato"/>
              <a:ea typeface="Lato"/>
              <a:cs typeface="Lato"/>
              <a:sym typeface="Lato"/>
            </a:endParaRPr>
          </a:p>
        </p:txBody>
      </p:sp>
      <p:sp>
        <p:nvSpPr>
          <p:cNvPr id="363" name="Google Shape;363;p29"/>
          <p:cNvSpPr txBox="1"/>
          <p:nvPr/>
        </p:nvSpPr>
        <p:spPr>
          <a:xfrm>
            <a:off x="1635215" y="2913321"/>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rgbClr val="008FFF"/>
                </a:solidFill>
                <a:latin typeface="Lato"/>
                <a:ea typeface="Lato"/>
                <a:cs typeface="Lato"/>
                <a:sym typeface="Lato"/>
              </a:rPr>
              <a:t>2</a:t>
            </a:r>
            <a:endParaRPr b="1" sz="1500">
              <a:solidFill>
                <a:srgbClr val="008FFF"/>
              </a:solidFill>
              <a:latin typeface="Lato"/>
              <a:ea typeface="Lato"/>
              <a:cs typeface="Lato"/>
              <a:sym typeface="Lato"/>
            </a:endParaRPr>
          </a:p>
        </p:txBody>
      </p:sp>
      <p:sp>
        <p:nvSpPr>
          <p:cNvPr id="364" name="Google Shape;364;p29"/>
          <p:cNvSpPr txBox="1"/>
          <p:nvPr/>
        </p:nvSpPr>
        <p:spPr>
          <a:xfrm>
            <a:off x="2687779" y="2490606"/>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dk1"/>
                </a:solidFill>
                <a:latin typeface="Lato"/>
                <a:ea typeface="Lato"/>
                <a:cs typeface="Lato"/>
                <a:sym typeface="Lato"/>
              </a:rPr>
              <a:t>1</a:t>
            </a:r>
            <a:endParaRPr b="1" sz="1500">
              <a:solidFill>
                <a:schemeClr val="dk1"/>
              </a:solidFill>
              <a:latin typeface="Lato"/>
              <a:ea typeface="Lato"/>
              <a:cs typeface="Lato"/>
              <a:sym typeface="Lato"/>
            </a:endParaRPr>
          </a:p>
        </p:txBody>
      </p:sp>
      <p:sp>
        <p:nvSpPr>
          <p:cNvPr id="365" name="Google Shape;365;p29"/>
          <p:cNvSpPr txBox="1"/>
          <p:nvPr/>
        </p:nvSpPr>
        <p:spPr>
          <a:xfrm>
            <a:off x="2687779" y="2936026"/>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rgbClr val="008FFF"/>
                </a:solidFill>
                <a:latin typeface="Lato"/>
                <a:ea typeface="Lato"/>
                <a:cs typeface="Lato"/>
                <a:sym typeface="Lato"/>
              </a:rPr>
              <a:t>3</a:t>
            </a:r>
            <a:endParaRPr b="1" sz="1500">
              <a:solidFill>
                <a:srgbClr val="008FFF"/>
              </a:solidFill>
              <a:latin typeface="Lato"/>
              <a:ea typeface="Lato"/>
              <a:cs typeface="Lato"/>
              <a:sym typeface="Lato"/>
            </a:endParaRPr>
          </a:p>
        </p:txBody>
      </p:sp>
      <p:sp>
        <p:nvSpPr>
          <p:cNvPr id="366" name="Google Shape;366;p29"/>
          <p:cNvSpPr txBox="1"/>
          <p:nvPr/>
        </p:nvSpPr>
        <p:spPr>
          <a:xfrm>
            <a:off x="4178833" y="1982483"/>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rgbClr val="008FFF"/>
                </a:solidFill>
                <a:latin typeface="Lato"/>
                <a:ea typeface="Lato"/>
                <a:cs typeface="Lato"/>
                <a:sym typeface="Lato"/>
              </a:rPr>
              <a:t>2</a:t>
            </a:r>
            <a:endParaRPr b="1" sz="1500">
              <a:solidFill>
                <a:srgbClr val="008FFF"/>
              </a:solidFill>
              <a:latin typeface="Lato"/>
              <a:ea typeface="Lato"/>
              <a:cs typeface="Lato"/>
              <a:sym typeface="Lato"/>
            </a:endParaRPr>
          </a:p>
        </p:txBody>
      </p:sp>
      <p:sp>
        <p:nvSpPr>
          <p:cNvPr id="367" name="Google Shape;367;p29"/>
          <p:cNvSpPr txBox="1"/>
          <p:nvPr/>
        </p:nvSpPr>
        <p:spPr>
          <a:xfrm>
            <a:off x="6065268" y="3381445"/>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rgbClr val="008FFF"/>
                </a:solidFill>
                <a:latin typeface="Lato"/>
                <a:ea typeface="Lato"/>
                <a:cs typeface="Lato"/>
                <a:sym typeface="Lato"/>
              </a:rPr>
              <a:t>2</a:t>
            </a:r>
            <a:endParaRPr b="1" sz="1500">
              <a:solidFill>
                <a:srgbClr val="008FFF"/>
              </a:solidFill>
              <a:latin typeface="Lato"/>
              <a:ea typeface="Lato"/>
              <a:cs typeface="Lato"/>
              <a:sym typeface="Lato"/>
            </a:endParaRPr>
          </a:p>
        </p:txBody>
      </p:sp>
      <p:sp>
        <p:nvSpPr>
          <p:cNvPr id="368" name="Google Shape;368;p29"/>
          <p:cNvSpPr txBox="1"/>
          <p:nvPr/>
        </p:nvSpPr>
        <p:spPr>
          <a:xfrm>
            <a:off x="7605662" y="3399210"/>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rgbClr val="008FFF"/>
                </a:solidFill>
                <a:latin typeface="Lato"/>
                <a:ea typeface="Lato"/>
                <a:cs typeface="Lato"/>
                <a:sym typeface="Lato"/>
              </a:rPr>
              <a:t>2</a:t>
            </a:r>
            <a:endParaRPr b="1" sz="1500">
              <a:solidFill>
                <a:srgbClr val="008FFF"/>
              </a:solidFill>
              <a:latin typeface="Lato"/>
              <a:ea typeface="Lato"/>
              <a:cs typeface="Lato"/>
              <a:sym typeface="Lato"/>
            </a:endParaRPr>
          </a:p>
        </p:txBody>
      </p:sp>
      <p:sp>
        <p:nvSpPr>
          <p:cNvPr id="369" name="Google Shape;369;p29"/>
          <p:cNvSpPr txBox="1"/>
          <p:nvPr/>
        </p:nvSpPr>
        <p:spPr>
          <a:xfrm>
            <a:off x="1635215" y="3381445"/>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5"/>
                </a:solidFill>
                <a:latin typeface="Lato"/>
                <a:ea typeface="Lato"/>
                <a:cs typeface="Lato"/>
                <a:sym typeface="Lato"/>
              </a:rPr>
              <a:t>3</a:t>
            </a:r>
            <a:endParaRPr b="1" sz="1500">
              <a:solidFill>
                <a:schemeClr val="accent5"/>
              </a:solidFill>
              <a:latin typeface="Lato"/>
              <a:ea typeface="Lato"/>
              <a:cs typeface="Lato"/>
              <a:sym typeface="Lato"/>
            </a:endParaRPr>
          </a:p>
        </p:txBody>
      </p:sp>
      <p:sp>
        <p:nvSpPr>
          <p:cNvPr id="370" name="Google Shape;370;p29"/>
          <p:cNvSpPr txBox="1"/>
          <p:nvPr/>
        </p:nvSpPr>
        <p:spPr>
          <a:xfrm>
            <a:off x="2654175" y="3381418"/>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5"/>
                </a:solidFill>
                <a:latin typeface="Lato"/>
                <a:ea typeface="Lato"/>
                <a:cs typeface="Lato"/>
                <a:sym typeface="Lato"/>
              </a:rPr>
              <a:t>2</a:t>
            </a:r>
            <a:endParaRPr b="1" sz="1500">
              <a:solidFill>
                <a:schemeClr val="accent5"/>
              </a:solidFill>
              <a:latin typeface="Lato"/>
              <a:ea typeface="Lato"/>
              <a:cs typeface="Lato"/>
              <a:sym typeface="Lato"/>
            </a:endParaRPr>
          </a:p>
        </p:txBody>
      </p:sp>
      <p:sp>
        <p:nvSpPr>
          <p:cNvPr id="371" name="Google Shape;371;p29"/>
          <p:cNvSpPr txBox="1"/>
          <p:nvPr/>
        </p:nvSpPr>
        <p:spPr>
          <a:xfrm>
            <a:off x="4178820" y="2490608"/>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5"/>
                </a:solidFill>
                <a:latin typeface="Lato"/>
                <a:ea typeface="Lato"/>
                <a:cs typeface="Lato"/>
                <a:sym typeface="Lato"/>
              </a:rPr>
              <a:t>3</a:t>
            </a:r>
            <a:endParaRPr b="1" sz="1500">
              <a:solidFill>
                <a:schemeClr val="accent5"/>
              </a:solidFill>
              <a:latin typeface="Lato"/>
              <a:ea typeface="Lato"/>
              <a:cs typeface="Lato"/>
              <a:sym typeface="Lato"/>
            </a:endParaRPr>
          </a:p>
        </p:txBody>
      </p:sp>
      <p:sp>
        <p:nvSpPr>
          <p:cNvPr id="372" name="Google Shape;372;p29"/>
          <p:cNvSpPr txBox="1"/>
          <p:nvPr/>
        </p:nvSpPr>
        <p:spPr>
          <a:xfrm>
            <a:off x="4178833" y="2986442"/>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5"/>
                </a:solidFill>
                <a:latin typeface="Lato"/>
                <a:ea typeface="Lato"/>
                <a:cs typeface="Lato"/>
                <a:sym typeface="Lato"/>
              </a:rPr>
              <a:t>3</a:t>
            </a:r>
            <a:endParaRPr b="1" sz="1500">
              <a:solidFill>
                <a:schemeClr val="accent5"/>
              </a:solidFill>
              <a:latin typeface="Lato"/>
              <a:ea typeface="Lato"/>
              <a:cs typeface="Lato"/>
              <a:sym typeface="Lato"/>
            </a:endParaRPr>
          </a:p>
        </p:txBody>
      </p:sp>
      <p:sp>
        <p:nvSpPr>
          <p:cNvPr id="373" name="Google Shape;373;p29"/>
          <p:cNvSpPr txBox="1"/>
          <p:nvPr/>
        </p:nvSpPr>
        <p:spPr>
          <a:xfrm>
            <a:off x="6065255" y="2478292"/>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5"/>
                </a:solidFill>
                <a:latin typeface="Lato"/>
                <a:ea typeface="Lato"/>
                <a:cs typeface="Lato"/>
                <a:sym typeface="Lato"/>
              </a:rPr>
              <a:t>3</a:t>
            </a:r>
            <a:endParaRPr b="1" sz="1500">
              <a:solidFill>
                <a:schemeClr val="accent5"/>
              </a:solidFill>
              <a:latin typeface="Lato"/>
              <a:ea typeface="Lato"/>
              <a:cs typeface="Lato"/>
              <a:sym typeface="Lato"/>
            </a:endParaRPr>
          </a:p>
        </p:txBody>
      </p:sp>
      <p:sp>
        <p:nvSpPr>
          <p:cNvPr id="374" name="Google Shape;374;p29"/>
          <p:cNvSpPr txBox="1"/>
          <p:nvPr/>
        </p:nvSpPr>
        <p:spPr>
          <a:xfrm>
            <a:off x="7605662" y="2487188"/>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5"/>
                </a:solidFill>
                <a:latin typeface="Lato"/>
                <a:ea typeface="Lato"/>
                <a:cs typeface="Lato"/>
                <a:sym typeface="Lato"/>
              </a:rPr>
              <a:t>3</a:t>
            </a:r>
            <a:endParaRPr b="1" sz="1500">
              <a:solidFill>
                <a:schemeClr val="accent5"/>
              </a:solidFill>
              <a:latin typeface="Lato"/>
              <a:ea typeface="Lato"/>
              <a:cs typeface="Lato"/>
              <a:sym typeface="Lato"/>
            </a:endParaRPr>
          </a:p>
        </p:txBody>
      </p:sp>
      <p:sp>
        <p:nvSpPr>
          <p:cNvPr id="375" name="Google Shape;375;p29"/>
          <p:cNvSpPr txBox="1"/>
          <p:nvPr/>
        </p:nvSpPr>
        <p:spPr>
          <a:xfrm>
            <a:off x="1635215" y="1911757"/>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3"/>
                </a:solidFill>
                <a:latin typeface="Lato"/>
                <a:ea typeface="Lato"/>
                <a:cs typeface="Lato"/>
                <a:sym typeface="Lato"/>
              </a:rPr>
              <a:t>4</a:t>
            </a:r>
            <a:endParaRPr b="1" sz="1500">
              <a:solidFill>
                <a:schemeClr val="accent3"/>
              </a:solidFill>
              <a:latin typeface="Lato"/>
              <a:ea typeface="Lato"/>
              <a:cs typeface="Lato"/>
              <a:sym typeface="Lato"/>
            </a:endParaRPr>
          </a:p>
        </p:txBody>
      </p:sp>
      <p:sp>
        <p:nvSpPr>
          <p:cNvPr id="376" name="Google Shape;376;p29"/>
          <p:cNvSpPr txBox="1"/>
          <p:nvPr/>
        </p:nvSpPr>
        <p:spPr>
          <a:xfrm>
            <a:off x="2654124" y="1911745"/>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3"/>
                </a:solidFill>
                <a:latin typeface="Lato"/>
                <a:ea typeface="Lato"/>
                <a:cs typeface="Lato"/>
                <a:sym typeface="Lato"/>
              </a:rPr>
              <a:t>4</a:t>
            </a:r>
            <a:endParaRPr b="1" sz="1500">
              <a:solidFill>
                <a:schemeClr val="accent3"/>
              </a:solidFill>
              <a:latin typeface="Lato"/>
              <a:ea typeface="Lato"/>
              <a:cs typeface="Lato"/>
              <a:sym typeface="Lato"/>
            </a:endParaRPr>
          </a:p>
        </p:txBody>
      </p:sp>
      <p:sp>
        <p:nvSpPr>
          <p:cNvPr id="377" name="Google Shape;377;p29"/>
          <p:cNvSpPr txBox="1"/>
          <p:nvPr/>
        </p:nvSpPr>
        <p:spPr>
          <a:xfrm>
            <a:off x="6065268" y="2929875"/>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3"/>
                </a:solidFill>
                <a:latin typeface="Lato"/>
                <a:ea typeface="Lato"/>
                <a:cs typeface="Lato"/>
                <a:sym typeface="Lato"/>
              </a:rPr>
              <a:t>4</a:t>
            </a:r>
            <a:endParaRPr b="1" sz="1500">
              <a:solidFill>
                <a:schemeClr val="accent3"/>
              </a:solidFill>
              <a:latin typeface="Lato"/>
              <a:ea typeface="Lato"/>
              <a:cs typeface="Lato"/>
              <a:sym typeface="Lato"/>
            </a:endParaRPr>
          </a:p>
        </p:txBody>
      </p:sp>
      <p:sp>
        <p:nvSpPr>
          <p:cNvPr id="378" name="Google Shape;378;p29"/>
          <p:cNvSpPr txBox="1"/>
          <p:nvPr/>
        </p:nvSpPr>
        <p:spPr>
          <a:xfrm>
            <a:off x="7605662" y="2934330"/>
            <a:ext cx="349800" cy="33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500">
                <a:solidFill>
                  <a:schemeClr val="accent3"/>
                </a:solidFill>
                <a:latin typeface="Lato"/>
                <a:ea typeface="Lato"/>
                <a:cs typeface="Lato"/>
                <a:sym typeface="Lato"/>
              </a:rPr>
              <a:t>4</a:t>
            </a:r>
            <a:endParaRPr b="1" sz="1500">
              <a:solidFill>
                <a:schemeClr val="accent3"/>
              </a:solidFill>
              <a:latin typeface="Lato"/>
              <a:ea typeface="Lato"/>
              <a:cs typeface="Lato"/>
              <a:sym typeface="Lato"/>
            </a:endParaRPr>
          </a:p>
        </p:txBody>
      </p:sp>
      <p:sp>
        <p:nvSpPr>
          <p:cNvPr id="379" name="Google Shape;379;p29"/>
          <p:cNvSpPr txBox="1"/>
          <p:nvPr/>
        </p:nvSpPr>
        <p:spPr>
          <a:xfrm>
            <a:off x="381465" y="3986285"/>
            <a:ext cx="505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Source :  https://dev.to/hb/react-vs-vue-vs-angular-vs-svelte-1fdm</a:t>
            </a:r>
            <a:endParaRPr sz="1000">
              <a:latin typeface="Lato"/>
              <a:ea typeface="Lato"/>
              <a:cs typeface="Lato"/>
              <a:sym typeface="Lato"/>
            </a:endParaRPr>
          </a:p>
        </p:txBody>
      </p:sp>
      <p:sp>
        <p:nvSpPr>
          <p:cNvPr id="380" name="Google Shape;380;p29"/>
          <p:cNvSpPr txBox="1"/>
          <p:nvPr/>
        </p:nvSpPr>
        <p:spPr>
          <a:xfrm>
            <a:off x="4473670" y="1999779"/>
            <a:ext cx="103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(1.19 sgm)</a:t>
            </a:r>
            <a:endParaRPr sz="1000">
              <a:latin typeface="Lato"/>
              <a:ea typeface="Lato"/>
              <a:cs typeface="Lato"/>
              <a:sym typeface="Lato"/>
            </a:endParaRPr>
          </a:p>
        </p:txBody>
      </p:sp>
      <p:sp>
        <p:nvSpPr>
          <p:cNvPr id="381" name="Google Shape;381;p29"/>
          <p:cNvSpPr txBox="1"/>
          <p:nvPr/>
        </p:nvSpPr>
        <p:spPr>
          <a:xfrm>
            <a:off x="4473670" y="2525184"/>
            <a:ext cx="103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(1.27 sgm)</a:t>
            </a:r>
            <a:endParaRPr sz="1000">
              <a:latin typeface="Lato"/>
              <a:ea typeface="Lato"/>
              <a:cs typeface="Lato"/>
              <a:sym typeface="Lato"/>
            </a:endParaRPr>
          </a:p>
        </p:txBody>
      </p:sp>
      <p:sp>
        <p:nvSpPr>
          <p:cNvPr id="382" name="Google Shape;382;p29"/>
          <p:cNvSpPr txBox="1"/>
          <p:nvPr/>
        </p:nvSpPr>
        <p:spPr>
          <a:xfrm>
            <a:off x="4473696" y="2953308"/>
            <a:ext cx="103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(1.27 sgm)</a:t>
            </a:r>
            <a:endParaRPr sz="1000">
              <a:latin typeface="Lato"/>
              <a:ea typeface="Lato"/>
              <a:cs typeface="Lato"/>
              <a:sym typeface="Lato"/>
            </a:endParaRPr>
          </a:p>
        </p:txBody>
      </p:sp>
      <p:sp>
        <p:nvSpPr>
          <p:cNvPr id="383" name="Google Shape;383;p29"/>
          <p:cNvSpPr txBox="1"/>
          <p:nvPr/>
        </p:nvSpPr>
        <p:spPr>
          <a:xfrm>
            <a:off x="4473696" y="3381433"/>
            <a:ext cx="103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(1.17 sgm)</a:t>
            </a:r>
            <a:endParaRPr sz="1000">
              <a:latin typeface="Lato"/>
              <a:ea typeface="Lato"/>
              <a:cs typeface="Lato"/>
              <a:sym typeface="Lato"/>
            </a:endParaRPr>
          </a:p>
        </p:txBody>
      </p:sp>
      <p:sp>
        <p:nvSpPr>
          <p:cNvPr id="384" name="Google Shape;384;p29"/>
          <p:cNvSpPr txBox="1"/>
          <p:nvPr/>
        </p:nvSpPr>
        <p:spPr>
          <a:xfrm>
            <a:off x="381465" y="4365473"/>
            <a:ext cx="505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sgm : Slowdown Geometric Mean</a:t>
            </a:r>
            <a:endParaRPr sz="1000">
              <a:latin typeface="Lato"/>
              <a:ea typeface="Lato"/>
              <a:cs typeface="Lato"/>
              <a:sym typeface="Lato"/>
            </a:endParaRPr>
          </a:p>
        </p:txBody>
      </p:sp>
      <p:sp>
        <p:nvSpPr>
          <p:cNvPr id="385" name="Google Shape;385;p29"/>
          <p:cNvSpPr txBox="1"/>
          <p:nvPr/>
        </p:nvSpPr>
        <p:spPr>
          <a:xfrm>
            <a:off x="2980308" y="1949362"/>
            <a:ext cx="103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(+295 K)</a:t>
            </a:r>
            <a:endParaRPr sz="1000">
              <a:latin typeface="Lato"/>
              <a:ea typeface="Lato"/>
              <a:cs typeface="Lato"/>
              <a:sym typeface="Lato"/>
            </a:endParaRPr>
          </a:p>
        </p:txBody>
      </p:sp>
      <p:sp>
        <p:nvSpPr>
          <p:cNvPr id="386" name="Google Shape;386;p29"/>
          <p:cNvSpPr txBox="1"/>
          <p:nvPr/>
        </p:nvSpPr>
        <p:spPr>
          <a:xfrm>
            <a:off x="2980295" y="2536382"/>
            <a:ext cx="103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(+15 M)</a:t>
            </a:r>
            <a:endParaRPr sz="1000">
              <a:latin typeface="Lato"/>
              <a:ea typeface="Lato"/>
              <a:cs typeface="Lato"/>
              <a:sym typeface="Lato"/>
            </a:endParaRPr>
          </a:p>
        </p:txBody>
      </p:sp>
      <p:sp>
        <p:nvSpPr>
          <p:cNvPr id="387" name="Google Shape;387;p29"/>
          <p:cNvSpPr txBox="1"/>
          <p:nvPr/>
        </p:nvSpPr>
        <p:spPr>
          <a:xfrm>
            <a:off x="2980308" y="2958907"/>
            <a:ext cx="103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(+ 517K)</a:t>
            </a:r>
            <a:endParaRPr sz="1000">
              <a:latin typeface="Lato"/>
              <a:ea typeface="Lato"/>
              <a:cs typeface="Lato"/>
              <a:sym typeface="Lato"/>
            </a:endParaRPr>
          </a:p>
        </p:txBody>
      </p:sp>
      <p:sp>
        <p:nvSpPr>
          <p:cNvPr id="388" name="Google Shape;388;p29"/>
          <p:cNvSpPr txBox="1"/>
          <p:nvPr/>
        </p:nvSpPr>
        <p:spPr>
          <a:xfrm>
            <a:off x="2980308" y="3394919"/>
            <a:ext cx="1031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200">
                <a:latin typeface="Lato"/>
                <a:ea typeface="Lato"/>
                <a:cs typeface="Lato"/>
                <a:sym typeface="Lato"/>
              </a:rPr>
              <a:t>(+3 M)</a:t>
            </a:r>
            <a:endParaRPr sz="1000">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30"/>
          <p:cNvPicPr preferRelativeResize="0"/>
          <p:nvPr/>
        </p:nvPicPr>
        <p:blipFill>
          <a:blip r:embed="rId3">
            <a:alphaModFix/>
          </a:blip>
          <a:stretch>
            <a:fillRect/>
          </a:stretch>
        </p:blipFill>
        <p:spPr>
          <a:xfrm>
            <a:off x="4371325" y="1649150"/>
            <a:ext cx="4665251" cy="2811925"/>
          </a:xfrm>
          <a:prstGeom prst="rect">
            <a:avLst/>
          </a:prstGeom>
          <a:noFill/>
          <a:ln>
            <a:noFill/>
          </a:ln>
          <a:effectLst>
            <a:outerShdw blurRad="57150" rotWithShape="0" algn="bl" dir="5400000" dist="19050">
              <a:srgbClr val="000000">
                <a:alpha val="50000"/>
              </a:srgbClr>
            </a:outerShdw>
          </a:effectLst>
        </p:spPr>
      </p:pic>
      <p:sp>
        <p:nvSpPr>
          <p:cNvPr id="394" name="Google Shape;394;p30"/>
          <p:cNvSpPr txBox="1"/>
          <p:nvPr>
            <p:ph type="title"/>
          </p:nvPr>
        </p:nvSpPr>
        <p:spPr>
          <a:xfrm>
            <a:off x="727650" y="649750"/>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Utilisation - Syntaxe </a:t>
            </a:r>
            <a:endParaRPr sz="2400">
              <a:solidFill>
                <a:schemeClr val="dk1"/>
              </a:solidFill>
            </a:endParaRPr>
          </a:p>
        </p:txBody>
      </p:sp>
      <p:sp>
        <p:nvSpPr>
          <p:cNvPr id="395" name="Google Shape;395;p30"/>
          <p:cNvSpPr txBox="1"/>
          <p:nvPr/>
        </p:nvSpPr>
        <p:spPr>
          <a:xfrm>
            <a:off x="0" y="0"/>
            <a:ext cx="42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396" name="Google Shape;396;p30"/>
          <p:cNvPicPr preferRelativeResize="0"/>
          <p:nvPr/>
        </p:nvPicPr>
        <p:blipFill>
          <a:blip r:embed="rId4">
            <a:alphaModFix/>
          </a:blip>
          <a:stretch>
            <a:fillRect/>
          </a:stretch>
        </p:blipFill>
        <p:spPr>
          <a:xfrm>
            <a:off x="8097500" y="3958700"/>
            <a:ext cx="858776" cy="1034351"/>
          </a:xfrm>
          <a:prstGeom prst="rect">
            <a:avLst/>
          </a:prstGeom>
          <a:noFill/>
          <a:ln>
            <a:noFill/>
          </a:ln>
        </p:spPr>
      </p:pic>
      <p:sp>
        <p:nvSpPr>
          <p:cNvPr id="397" name="Google Shape;397;p30"/>
          <p:cNvSpPr txBox="1"/>
          <p:nvPr/>
        </p:nvSpPr>
        <p:spPr>
          <a:xfrm>
            <a:off x="610825" y="1526900"/>
            <a:ext cx="30000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lang="fr">
                <a:highlight>
                  <a:schemeClr val="lt2"/>
                </a:highlight>
                <a:latin typeface="Comfortaa"/>
                <a:ea typeface="Comfortaa"/>
                <a:cs typeface="Comfortaa"/>
                <a:sym typeface="Comfortaa"/>
              </a:rPr>
              <a:t>{ name }</a:t>
            </a:r>
            <a:endParaRPr>
              <a:highlight>
                <a:schemeClr val="lt2"/>
              </a:highlight>
              <a:latin typeface="Comfortaa"/>
              <a:ea typeface="Comfortaa"/>
              <a:cs typeface="Comfortaa"/>
              <a:sym typeface="Comfortaa"/>
            </a:endParaRPr>
          </a:p>
        </p:txBody>
      </p:sp>
      <p:sp>
        <p:nvSpPr>
          <p:cNvPr id="398" name="Google Shape;398;p30"/>
          <p:cNvSpPr txBox="1"/>
          <p:nvPr/>
        </p:nvSpPr>
        <p:spPr>
          <a:xfrm>
            <a:off x="601650" y="2971913"/>
            <a:ext cx="30000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lang="fr">
                <a:highlight>
                  <a:schemeClr val="lt2"/>
                </a:highlight>
                <a:latin typeface="Comfortaa"/>
                <a:ea typeface="Comfortaa"/>
                <a:cs typeface="Comfortaa"/>
                <a:sym typeface="Comfortaa"/>
              </a:rPr>
              <a:t>{#if expression } … {/if}</a:t>
            </a:r>
            <a:endParaRPr>
              <a:highlight>
                <a:schemeClr val="lt2"/>
              </a:highlight>
              <a:latin typeface="Comfortaa"/>
              <a:ea typeface="Comfortaa"/>
              <a:cs typeface="Comfortaa"/>
              <a:sym typeface="Comfortaa"/>
            </a:endParaRPr>
          </a:p>
        </p:txBody>
      </p:sp>
      <p:sp>
        <p:nvSpPr>
          <p:cNvPr id="399" name="Google Shape;399;p30"/>
          <p:cNvSpPr txBox="1"/>
          <p:nvPr/>
        </p:nvSpPr>
        <p:spPr>
          <a:xfrm>
            <a:off x="610825" y="4091775"/>
            <a:ext cx="30000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lang="fr">
                <a:highlight>
                  <a:schemeClr val="lt2"/>
                </a:highlight>
                <a:latin typeface="Comfortaa"/>
                <a:ea typeface="Comfortaa"/>
                <a:cs typeface="Comfortaa"/>
                <a:sym typeface="Comfortaa"/>
              </a:rPr>
              <a:t>&lt;slot name=”content”&gt;</a:t>
            </a:r>
            <a:endParaRPr>
              <a:highlight>
                <a:schemeClr val="lt2"/>
              </a:highlight>
              <a:latin typeface="Comfortaa"/>
              <a:ea typeface="Comfortaa"/>
              <a:cs typeface="Comfortaa"/>
              <a:sym typeface="Comfortaa"/>
            </a:endParaRPr>
          </a:p>
        </p:txBody>
      </p:sp>
      <p:sp>
        <p:nvSpPr>
          <p:cNvPr id="400" name="Google Shape;400;p30"/>
          <p:cNvSpPr txBox="1"/>
          <p:nvPr/>
        </p:nvSpPr>
        <p:spPr>
          <a:xfrm>
            <a:off x="610825" y="2055575"/>
            <a:ext cx="3760500" cy="83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lang="fr">
                <a:highlight>
                  <a:schemeClr val="lt2"/>
                </a:highlight>
                <a:latin typeface="Comfortaa"/>
                <a:ea typeface="Comfortaa"/>
                <a:cs typeface="Comfortaa"/>
                <a:sym typeface="Comfortaa"/>
              </a:rPr>
              <a:t>{</a:t>
            </a:r>
            <a:r>
              <a:rPr lang="fr">
                <a:highlight>
                  <a:schemeClr val="lt2"/>
                </a:highlight>
                <a:latin typeface="Comfortaa"/>
                <a:ea typeface="Comfortaa"/>
                <a:cs typeface="Comfortaa"/>
                <a:sym typeface="Comfortaa"/>
              </a:rPr>
              <a:t>&lt;p&gt;Renders as: </a:t>
            </a:r>
            <a:endParaRPr>
              <a:highlight>
                <a:schemeClr val="lt2"/>
              </a:highlight>
              <a:latin typeface="Comfortaa"/>
              <a:ea typeface="Comfortaa"/>
              <a:cs typeface="Comfortaa"/>
              <a:sym typeface="Comfortaa"/>
            </a:endParaRPr>
          </a:p>
          <a:p>
            <a:pPr indent="0" lvl="0" marL="0" rtl="0" algn="ctr">
              <a:spcBef>
                <a:spcPts val="0"/>
              </a:spcBef>
              <a:spcAft>
                <a:spcPts val="0"/>
              </a:spcAft>
              <a:buNone/>
            </a:pPr>
            <a:r>
              <a:rPr lang="fr">
                <a:highlight>
                  <a:schemeClr val="lt2"/>
                </a:highlight>
                <a:latin typeface="Comfortaa"/>
                <a:ea typeface="Comfortaa"/>
                <a:cs typeface="Comfortaa"/>
                <a:sym typeface="Comfortaa"/>
              </a:rPr>
              <a:t>{</a:t>
            </a:r>
            <a:r>
              <a:rPr b="1" lang="fr">
                <a:highlight>
                  <a:schemeClr val="lt2"/>
                </a:highlight>
                <a:latin typeface="Comfortaa"/>
                <a:ea typeface="Comfortaa"/>
                <a:cs typeface="Comfortaa"/>
                <a:sym typeface="Comfortaa"/>
              </a:rPr>
              <a:t>@html</a:t>
            </a:r>
            <a:r>
              <a:rPr lang="fr">
                <a:highlight>
                  <a:schemeClr val="lt2"/>
                </a:highlight>
                <a:latin typeface="Comfortaa"/>
                <a:ea typeface="Comfortaa"/>
                <a:cs typeface="Comfortaa"/>
                <a:sym typeface="Comfortaa"/>
              </a:rPr>
              <a:t> content}</a:t>
            </a:r>
            <a:endParaRPr>
              <a:highlight>
                <a:schemeClr val="lt2"/>
              </a:highlight>
              <a:latin typeface="Comfortaa"/>
              <a:ea typeface="Comfortaa"/>
              <a:cs typeface="Comfortaa"/>
              <a:sym typeface="Comfortaa"/>
            </a:endParaRPr>
          </a:p>
          <a:p>
            <a:pPr indent="457200" lvl="0" marL="0" rtl="0" algn="l">
              <a:spcBef>
                <a:spcPts val="0"/>
              </a:spcBef>
              <a:spcAft>
                <a:spcPts val="0"/>
              </a:spcAft>
              <a:buNone/>
            </a:pPr>
            <a:r>
              <a:rPr lang="fr">
                <a:highlight>
                  <a:schemeClr val="lt2"/>
                </a:highlight>
                <a:latin typeface="Comfortaa"/>
                <a:ea typeface="Comfortaa"/>
                <a:cs typeface="Comfortaa"/>
                <a:sym typeface="Comfortaa"/>
              </a:rPr>
              <a:t>&lt;/p&gt;</a:t>
            </a:r>
            <a:r>
              <a:rPr lang="fr">
                <a:highlight>
                  <a:schemeClr val="lt2"/>
                </a:highlight>
                <a:latin typeface="Comfortaa"/>
                <a:ea typeface="Comfortaa"/>
                <a:cs typeface="Comfortaa"/>
                <a:sym typeface="Comfortaa"/>
              </a:rPr>
              <a:t>}</a:t>
            </a:r>
            <a:endParaRPr>
              <a:highlight>
                <a:schemeClr val="lt2"/>
              </a:highlight>
              <a:latin typeface="Comfortaa"/>
              <a:ea typeface="Comfortaa"/>
              <a:cs typeface="Comfortaa"/>
              <a:sym typeface="Comfortaa"/>
            </a:endParaRPr>
          </a:p>
        </p:txBody>
      </p:sp>
      <p:sp>
        <p:nvSpPr>
          <p:cNvPr id="401" name="Google Shape;401;p30"/>
          <p:cNvSpPr txBox="1"/>
          <p:nvPr/>
        </p:nvSpPr>
        <p:spPr>
          <a:xfrm>
            <a:off x="610825" y="3457150"/>
            <a:ext cx="3000000" cy="615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lang="fr">
                <a:highlight>
                  <a:schemeClr val="lt2"/>
                </a:highlight>
                <a:latin typeface="Comfortaa"/>
                <a:ea typeface="Comfortaa"/>
                <a:cs typeface="Comfortaa"/>
                <a:sym typeface="Comfortaa"/>
              </a:rPr>
              <a:t>{#each cats as cat} … {/each} </a:t>
            </a:r>
            <a:endParaRPr>
              <a:highlight>
                <a:schemeClr val="lt2"/>
              </a:highlight>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1"/>
          <p:cNvSpPr txBox="1"/>
          <p:nvPr>
            <p:ph type="title"/>
          </p:nvPr>
        </p:nvSpPr>
        <p:spPr>
          <a:xfrm>
            <a:off x="727650" y="657550"/>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Utilisation - Event </a:t>
            </a:r>
            <a:endParaRPr sz="2400">
              <a:solidFill>
                <a:schemeClr val="dk1"/>
              </a:solidFill>
            </a:endParaRPr>
          </a:p>
        </p:txBody>
      </p:sp>
      <p:sp>
        <p:nvSpPr>
          <p:cNvPr id="407" name="Google Shape;407;p31"/>
          <p:cNvSpPr txBox="1"/>
          <p:nvPr/>
        </p:nvSpPr>
        <p:spPr>
          <a:xfrm>
            <a:off x="0" y="0"/>
            <a:ext cx="42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408" name="Google Shape;408;p31"/>
          <p:cNvPicPr preferRelativeResize="0"/>
          <p:nvPr/>
        </p:nvPicPr>
        <p:blipFill>
          <a:blip r:embed="rId3">
            <a:alphaModFix/>
          </a:blip>
          <a:stretch>
            <a:fillRect/>
          </a:stretch>
        </p:blipFill>
        <p:spPr>
          <a:xfrm>
            <a:off x="8097500" y="3958700"/>
            <a:ext cx="858776" cy="1034351"/>
          </a:xfrm>
          <a:prstGeom prst="rect">
            <a:avLst/>
          </a:prstGeom>
          <a:noFill/>
          <a:ln>
            <a:noFill/>
          </a:ln>
        </p:spPr>
      </p:pic>
      <p:sp>
        <p:nvSpPr>
          <p:cNvPr id="409" name="Google Shape;409;p31"/>
          <p:cNvSpPr txBox="1"/>
          <p:nvPr/>
        </p:nvSpPr>
        <p:spPr>
          <a:xfrm>
            <a:off x="5758625" y="2002425"/>
            <a:ext cx="30000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lang="fr">
                <a:highlight>
                  <a:schemeClr val="lt2"/>
                </a:highlight>
                <a:latin typeface="Comfortaa"/>
                <a:ea typeface="Comfortaa"/>
                <a:cs typeface="Comfortaa"/>
                <a:sym typeface="Comfortaa"/>
              </a:rPr>
              <a:t>on:eventname={handler}</a:t>
            </a:r>
            <a:endParaRPr>
              <a:highlight>
                <a:schemeClr val="lt2"/>
              </a:highlight>
              <a:latin typeface="Comfortaa"/>
              <a:ea typeface="Comfortaa"/>
              <a:cs typeface="Comfortaa"/>
              <a:sym typeface="Comfortaa"/>
            </a:endParaRPr>
          </a:p>
        </p:txBody>
      </p:sp>
      <p:sp>
        <p:nvSpPr>
          <p:cNvPr id="410" name="Google Shape;410;p31"/>
          <p:cNvSpPr txBox="1"/>
          <p:nvPr/>
        </p:nvSpPr>
        <p:spPr>
          <a:xfrm>
            <a:off x="5758625" y="2611925"/>
            <a:ext cx="30000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7500" lvl="0" marL="457200" rtl="0" algn="l">
              <a:spcBef>
                <a:spcPts val="0"/>
              </a:spcBef>
              <a:spcAft>
                <a:spcPts val="0"/>
              </a:spcAft>
              <a:buSzPts val="1400"/>
              <a:buFont typeface="Comfortaa"/>
              <a:buChar char="-"/>
            </a:pPr>
            <a:r>
              <a:rPr lang="fr">
                <a:highlight>
                  <a:schemeClr val="lt2"/>
                </a:highlight>
                <a:latin typeface="Comfortaa"/>
                <a:ea typeface="Comfortaa"/>
                <a:cs typeface="Comfortaa"/>
                <a:sym typeface="Comfortaa"/>
              </a:rPr>
              <a:t>bind:value={variable}</a:t>
            </a:r>
            <a:endParaRPr>
              <a:highlight>
                <a:schemeClr val="lt2"/>
              </a:highlight>
              <a:latin typeface="Comfortaa"/>
              <a:ea typeface="Comfortaa"/>
              <a:cs typeface="Comfortaa"/>
              <a:sym typeface="Comfortaa"/>
            </a:endParaRPr>
          </a:p>
        </p:txBody>
      </p:sp>
      <p:pic>
        <p:nvPicPr>
          <p:cNvPr id="411" name="Google Shape;411;p31"/>
          <p:cNvPicPr preferRelativeResize="0"/>
          <p:nvPr/>
        </p:nvPicPr>
        <p:blipFill>
          <a:blip r:embed="rId4">
            <a:alphaModFix/>
          </a:blip>
          <a:stretch>
            <a:fillRect/>
          </a:stretch>
        </p:blipFill>
        <p:spPr>
          <a:xfrm>
            <a:off x="634676" y="1467675"/>
            <a:ext cx="4227402" cy="2121916"/>
          </a:xfrm>
          <a:prstGeom prst="rect">
            <a:avLst/>
          </a:prstGeom>
          <a:noFill/>
          <a:ln>
            <a:noFill/>
          </a:ln>
          <a:effectLst>
            <a:outerShdw blurRad="57150" rotWithShape="0" algn="bl" dir="5400000" dist="19050">
              <a:srgbClr val="000000">
                <a:alpha val="50000"/>
              </a:srgbClr>
            </a:outerShdw>
          </a:effectLst>
        </p:spPr>
      </p:pic>
      <p:pic>
        <p:nvPicPr>
          <p:cNvPr id="412" name="Google Shape;412;p31"/>
          <p:cNvPicPr preferRelativeResize="0"/>
          <p:nvPr/>
        </p:nvPicPr>
        <p:blipFill>
          <a:blip r:embed="rId5">
            <a:alphaModFix/>
          </a:blip>
          <a:stretch>
            <a:fillRect/>
          </a:stretch>
        </p:blipFill>
        <p:spPr>
          <a:xfrm>
            <a:off x="2330022" y="3335144"/>
            <a:ext cx="5781027" cy="165790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2"/>
          <p:cNvSpPr txBox="1"/>
          <p:nvPr>
            <p:ph type="title"/>
          </p:nvPr>
        </p:nvSpPr>
        <p:spPr>
          <a:xfrm>
            <a:off x="663325" y="617525"/>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Utilisation - Lifecycle </a:t>
            </a:r>
            <a:endParaRPr sz="2400">
              <a:solidFill>
                <a:schemeClr val="dk1"/>
              </a:solidFill>
            </a:endParaRPr>
          </a:p>
        </p:txBody>
      </p:sp>
      <p:sp>
        <p:nvSpPr>
          <p:cNvPr id="418" name="Google Shape;418;p32"/>
          <p:cNvSpPr txBox="1"/>
          <p:nvPr/>
        </p:nvSpPr>
        <p:spPr>
          <a:xfrm>
            <a:off x="0" y="0"/>
            <a:ext cx="42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419" name="Google Shape;419;p32"/>
          <p:cNvPicPr preferRelativeResize="0"/>
          <p:nvPr/>
        </p:nvPicPr>
        <p:blipFill>
          <a:blip r:embed="rId3">
            <a:alphaModFix/>
          </a:blip>
          <a:stretch>
            <a:fillRect/>
          </a:stretch>
        </p:blipFill>
        <p:spPr>
          <a:xfrm>
            <a:off x="8097500" y="3958700"/>
            <a:ext cx="858776" cy="1034351"/>
          </a:xfrm>
          <a:prstGeom prst="rect">
            <a:avLst/>
          </a:prstGeom>
          <a:noFill/>
          <a:ln>
            <a:noFill/>
          </a:ln>
        </p:spPr>
      </p:pic>
      <p:sp>
        <p:nvSpPr>
          <p:cNvPr id="420" name="Google Shape;420;p32"/>
          <p:cNvSpPr txBox="1"/>
          <p:nvPr/>
        </p:nvSpPr>
        <p:spPr>
          <a:xfrm>
            <a:off x="5683173" y="1639574"/>
            <a:ext cx="1811400" cy="41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omfortaa"/>
              <a:buChar char="-"/>
            </a:pPr>
            <a:r>
              <a:rPr lang="fr" sz="1500">
                <a:highlight>
                  <a:schemeClr val="lt2"/>
                </a:highlight>
                <a:latin typeface="Comfortaa"/>
                <a:ea typeface="Comfortaa"/>
                <a:cs typeface="Comfortaa"/>
                <a:sym typeface="Comfortaa"/>
              </a:rPr>
              <a:t>onMount( )     </a:t>
            </a:r>
            <a:endParaRPr sz="1500">
              <a:highlight>
                <a:schemeClr val="lt2"/>
              </a:highlight>
              <a:latin typeface="Comfortaa"/>
              <a:ea typeface="Comfortaa"/>
              <a:cs typeface="Comfortaa"/>
              <a:sym typeface="Comfortaa"/>
            </a:endParaRPr>
          </a:p>
        </p:txBody>
      </p:sp>
      <p:sp>
        <p:nvSpPr>
          <p:cNvPr id="421" name="Google Shape;421;p32"/>
          <p:cNvSpPr txBox="1"/>
          <p:nvPr/>
        </p:nvSpPr>
        <p:spPr>
          <a:xfrm>
            <a:off x="5683173" y="2330563"/>
            <a:ext cx="3075600" cy="41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omfortaa"/>
              <a:buChar char="-"/>
            </a:pPr>
            <a:r>
              <a:rPr lang="fr" sz="1500">
                <a:highlight>
                  <a:schemeClr val="lt2"/>
                </a:highlight>
                <a:latin typeface="Comfortaa"/>
                <a:ea typeface="Comfortaa"/>
                <a:cs typeface="Comfortaa"/>
                <a:sym typeface="Comfortaa"/>
              </a:rPr>
              <a:t>onDestroy( )</a:t>
            </a:r>
            <a:endParaRPr sz="1500">
              <a:highlight>
                <a:schemeClr val="lt2"/>
              </a:highlight>
              <a:latin typeface="Comfortaa"/>
              <a:ea typeface="Comfortaa"/>
              <a:cs typeface="Comfortaa"/>
              <a:sym typeface="Comfortaa"/>
            </a:endParaRPr>
          </a:p>
        </p:txBody>
      </p:sp>
      <p:pic>
        <p:nvPicPr>
          <p:cNvPr id="422" name="Google Shape;422;p32"/>
          <p:cNvPicPr preferRelativeResize="0"/>
          <p:nvPr/>
        </p:nvPicPr>
        <p:blipFill>
          <a:blip r:embed="rId4">
            <a:alphaModFix/>
          </a:blip>
          <a:stretch>
            <a:fillRect/>
          </a:stretch>
        </p:blipFill>
        <p:spPr>
          <a:xfrm>
            <a:off x="497525" y="1848678"/>
            <a:ext cx="3785958" cy="2345742"/>
          </a:xfrm>
          <a:prstGeom prst="rect">
            <a:avLst/>
          </a:prstGeom>
          <a:noFill/>
          <a:ln>
            <a:noFill/>
          </a:ln>
          <a:effectLst>
            <a:outerShdw blurRad="57150" rotWithShape="0" algn="bl" dir="5400000" dist="19050">
              <a:srgbClr val="000000">
                <a:alpha val="50000"/>
              </a:srgbClr>
            </a:outerShdw>
          </a:effectLst>
        </p:spPr>
      </p:pic>
      <p:sp>
        <p:nvSpPr>
          <p:cNvPr id="423" name="Google Shape;423;p32"/>
          <p:cNvSpPr txBox="1"/>
          <p:nvPr/>
        </p:nvSpPr>
        <p:spPr>
          <a:xfrm>
            <a:off x="5683173" y="3021552"/>
            <a:ext cx="3075600" cy="41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omfortaa"/>
              <a:buChar char="-"/>
            </a:pPr>
            <a:r>
              <a:rPr lang="fr" sz="1500">
                <a:highlight>
                  <a:schemeClr val="lt2"/>
                </a:highlight>
                <a:latin typeface="Comfortaa"/>
                <a:ea typeface="Comfortaa"/>
                <a:cs typeface="Comfortaa"/>
                <a:sym typeface="Comfortaa"/>
              </a:rPr>
              <a:t>beforeUpdate</a:t>
            </a:r>
            <a:r>
              <a:rPr lang="fr" sz="1500">
                <a:highlight>
                  <a:schemeClr val="lt2"/>
                </a:highlight>
                <a:latin typeface="Comfortaa"/>
                <a:ea typeface="Comfortaa"/>
                <a:cs typeface="Comfortaa"/>
                <a:sym typeface="Comfortaa"/>
              </a:rPr>
              <a:t>( )</a:t>
            </a:r>
            <a:endParaRPr sz="1500">
              <a:highlight>
                <a:schemeClr val="lt2"/>
              </a:highlight>
              <a:latin typeface="Comfortaa"/>
              <a:ea typeface="Comfortaa"/>
              <a:cs typeface="Comfortaa"/>
              <a:sym typeface="Comfortaa"/>
            </a:endParaRPr>
          </a:p>
        </p:txBody>
      </p:sp>
      <p:sp>
        <p:nvSpPr>
          <p:cNvPr id="424" name="Google Shape;424;p32"/>
          <p:cNvSpPr txBox="1"/>
          <p:nvPr/>
        </p:nvSpPr>
        <p:spPr>
          <a:xfrm>
            <a:off x="5683173" y="3712541"/>
            <a:ext cx="3075600" cy="415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23850" lvl="0" marL="457200" rtl="0" algn="l">
              <a:spcBef>
                <a:spcPts val="0"/>
              </a:spcBef>
              <a:spcAft>
                <a:spcPts val="0"/>
              </a:spcAft>
              <a:buSzPts val="1500"/>
              <a:buFont typeface="Comfortaa"/>
              <a:buChar char="-"/>
            </a:pPr>
            <a:r>
              <a:rPr lang="fr" sz="1500">
                <a:highlight>
                  <a:schemeClr val="lt2"/>
                </a:highlight>
                <a:latin typeface="Comfortaa"/>
                <a:ea typeface="Comfortaa"/>
                <a:cs typeface="Comfortaa"/>
                <a:sym typeface="Comfortaa"/>
              </a:rPr>
              <a:t>afterUpdate</a:t>
            </a:r>
            <a:r>
              <a:rPr lang="fr" sz="1500">
                <a:highlight>
                  <a:schemeClr val="lt2"/>
                </a:highlight>
                <a:latin typeface="Comfortaa"/>
                <a:ea typeface="Comfortaa"/>
                <a:cs typeface="Comfortaa"/>
                <a:sym typeface="Comfortaa"/>
              </a:rPr>
              <a:t>( )</a:t>
            </a:r>
            <a:endParaRPr sz="1500">
              <a:highlight>
                <a:schemeClr val="lt2"/>
              </a:highlight>
              <a:latin typeface="Comfortaa"/>
              <a:ea typeface="Comfortaa"/>
              <a:cs typeface="Comfortaa"/>
              <a:sym typeface="Comfortaa"/>
            </a:endParaRPr>
          </a:p>
        </p:txBody>
      </p:sp>
      <p:cxnSp>
        <p:nvCxnSpPr>
          <p:cNvPr id="425" name="Google Shape;425;p32"/>
          <p:cNvCxnSpPr/>
          <p:nvPr/>
        </p:nvCxnSpPr>
        <p:spPr>
          <a:xfrm>
            <a:off x="4775248" y="3021552"/>
            <a:ext cx="31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3"/>
          <p:cNvSpPr txBox="1"/>
          <p:nvPr>
            <p:ph type="title"/>
          </p:nvPr>
        </p:nvSpPr>
        <p:spPr>
          <a:xfrm>
            <a:off x="663325" y="617525"/>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Utilisation - Store </a:t>
            </a:r>
            <a:endParaRPr sz="2400">
              <a:solidFill>
                <a:schemeClr val="dk1"/>
              </a:solidFill>
            </a:endParaRPr>
          </a:p>
        </p:txBody>
      </p:sp>
      <p:sp>
        <p:nvSpPr>
          <p:cNvPr id="431" name="Google Shape;431;p33"/>
          <p:cNvSpPr txBox="1"/>
          <p:nvPr/>
        </p:nvSpPr>
        <p:spPr>
          <a:xfrm>
            <a:off x="0" y="0"/>
            <a:ext cx="42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432" name="Google Shape;432;p33"/>
          <p:cNvPicPr preferRelativeResize="0"/>
          <p:nvPr/>
        </p:nvPicPr>
        <p:blipFill>
          <a:blip r:embed="rId3">
            <a:alphaModFix/>
          </a:blip>
          <a:stretch>
            <a:fillRect/>
          </a:stretch>
        </p:blipFill>
        <p:spPr>
          <a:xfrm>
            <a:off x="5246050" y="1305125"/>
            <a:ext cx="3505749" cy="3022974"/>
          </a:xfrm>
          <a:prstGeom prst="rect">
            <a:avLst/>
          </a:prstGeom>
          <a:noFill/>
          <a:ln>
            <a:noFill/>
          </a:ln>
          <a:effectLst>
            <a:outerShdw blurRad="57150" rotWithShape="0" algn="bl" dir="5400000" dist="19050">
              <a:srgbClr val="000000">
                <a:alpha val="50000"/>
              </a:srgbClr>
            </a:outerShdw>
          </a:effectLst>
        </p:spPr>
      </p:pic>
      <p:pic>
        <p:nvPicPr>
          <p:cNvPr id="433" name="Google Shape;433;p33"/>
          <p:cNvPicPr preferRelativeResize="0"/>
          <p:nvPr/>
        </p:nvPicPr>
        <p:blipFill>
          <a:blip r:embed="rId4">
            <a:alphaModFix/>
          </a:blip>
          <a:stretch>
            <a:fillRect/>
          </a:stretch>
        </p:blipFill>
        <p:spPr>
          <a:xfrm>
            <a:off x="8097500" y="3958700"/>
            <a:ext cx="858776" cy="1034351"/>
          </a:xfrm>
          <a:prstGeom prst="rect">
            <a:avLst/>
          </a:prstGeom>
          <a:noFill/>
          <a:ln>
            <a:noFill/>
          </a:ln>
        </p:spPr>
      </p:pic>
      <p:pic>
        <p:nvPicPr>
          <p:cNvPr id="434" name="Google Shape;434;p33"/>
          <p:cNvPicPr preferRelativeResize="0"/>
          <p:nvPr/>
        </p:nvPicPr>
        <p:blipFill>
          <a:blip r:embed="rId5">
            <a:alphaModFix/>
          </a:blip>
          <a:stretch>
            <a:fillRect/>
          </a:stretch>
        </p:blipFill>
        <p:spPr>
          <a:xfrm>
            <a:off x="546525" y="1305125"/>
            <a:ext cx="4347379" cy="1266625"/>
          </a:xfrm>
          <a:prstGeom prst="rect">
            <a:avLst/>
          </a:prstGeom>
          <a:noFill/>
          <a:ln>
            <a:noFill/>
          </a:ln>
          <a:effectLst>
            <a:outerShdw blurRad="57150" rotWithShape="0" algn="bl" dir="5400000" dist="19050">
              <a:srgbClr val="000000">
                <a:alpha val="50000"/>
              </a:srgbClr>
            </a:outerShdw>
          </a:effectLst>
        </p:spPr>
      </p:pic>
      <p:cxnSp>
        <p:nvCxnSpPr>
          <p:cNvPr id="435" name="Google Shape;435;p33"/>
          <p:cNvCxnSpPr/>
          <p:nvPr/>
        </p:nvCxnSpPr>
        <p:spPr>
          <a:xfrm flipH="1">
            <a:off x="3496425" y="2140325"/>
            <a:ext cx="369600" cy="7500"/>
          </a:xfrm>
          <a:prstGeom prst="straightConnector1">
            <a:avLst/>
          </a:prstGeom>
          <a:noFill/>
          <a:ln cap="flat" cmpd="sng" w="1905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36" name="Google Shape;436;p33"/>
          <p:cNvCxnSpPr/>
          <p:nvPr/>
        </p:nvCxnSpPr>
        <p:spPr>
          <a:xfrm flipH="1" rot="10800000">
            <a:off x="7586375" y="3050950"/>
            <a:ext cx="6900" cy="310800"/>
          </a:xfrm>
          <a:prstGeom prst="straightConnector1">
            <a:avLst/>
          </a:prstGeom>
          <a:noFill/>
          <a:ln cap="flat" cmpd="sng" w="1905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pic>
        <p:nvPicPr>
          <p:cNvPr id="437" name="Google Shape;437;p33"/>
          <p:cNvPicPr preferRelativeResize="0"/>
          <p:nvPr/>
        </p:nvPicPr>
        <p:blipFill>
          <a:blip r:embed="rId6">
            <a:alphaModFix/>
          </a:blip>
          <a:stretch>
            <a:fillRect/>
          </a:stretch>
        </p:blipFill>
        <p:spPr>
          <a:xfrm>
            <a:off x="959513" y="2724150"/>
            <a:ext cx="3521388" cy="2266950"/>
          </a:xfrm>
          <a:prstGeom prst="rect">
            <a:avLst/>
          </a:prstGeom>
          <a:noFill/>
          <a:ln>
            <a:noFill/>
          </a:ln>
          <a:effectLst>
            <a:outerShdw blurRad="57150" rotWithShape="0" algn="bl" dir="5400000" dist="19050">
              <a:srgbClr val="000000">
                <a:alpha val="50000"/>
              </a:srgbClr>
            </a:outerShdw>
          </a:effectLst>
        </p:spPr>
      </p:pic>
      <p:cxnSp>
        <p:nvCxnSpPr>
          <p:cNvPr id="438" name="Google Shape;438;p33"/>
          <p:cNvCxnSpPr/>
          <p:nvPr/>
        </p:nvCxnSpPr>
        <p:spPr>
          <a:xfrm flipH="1" rot="10800000">
            <a:off x="2460800" y="4178250"/>
            <a:ext cx="6900" cy="310800"/>
          </a:xfrm>
          <a:prstGeom prst="straightConnector1">
            <a:avLst/>
          </a:prstGeom>
          <a:noFill/>
          <a:ln cap="flat" cmpd="sng" w="19050">
            <a:solidFill>
              <a:srgbClr val="FF0000"/>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439" name="Google Shape;439;p33"/>
          <p:cNvSpPr txBox="1"/>
          <p:nvPr/>
        </p:nvSpPr>
        <p:spPr>
          <a:xfrm>
            <a:off x="5705898" y="4531349"/>
            <a:ext cx="1811400" cy="461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457200" rtl="0" algn="l">
              <a:spcBef>
                <a:spcPts val="0"/>
              </a:spcBef>
              <a:spcAft>
                <a:spcPts val="0"/>
              </a:spcAft>
              <a:buNone/>
            </a:pPr>
            <a:r>
              <a:rPr lang="fr" sz="1800">
                <a:highlight>
                  <a:schemeClr val="lt2"/>
                </a:highlight>
                <a:latin typeface="Comfortaa"/>
                <a:ea typeface="Comfortaa"/>
                <a:cs typeface="Comfortaa"/>
                <a:sym typeface="Comfortaa"/>
              </a:rPr>
              <a:t> $count </a:t>
            </a:r>
            <a:r>
              <a:rPr lang="fr" sz="1800">
                <a:highlight>
                  <a:schemeClr val="lt2"/>
                </a:highlight>
                <a:latin typeface="Comfortaa"/>
                <a:ea typeface="Comfortaa"/>
                <a:cs typeface="Comfortaa"/>
                <a:sym typeface="Comfortaa"/>
              </a:rPr>
              <a:t>     </a:t>
            </a:r>
            <a:endParaRPr sz="1800">
              <a:highlight>
                <a:schemeClr val="lt2"/>
              </a:highlight>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000"/>
                                        <p:tgtEl>
                                          <p:spTgt spid="4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4"/>
          <p:cNvSpPr txBox="1"/>
          <p:nvPr>
            <p:ph type="title"/>
          </p:nvPr>
        </p:nvSpPr>
        <p:spPr>
          <a:xfrm>
            <a:off x="663325" y="617525"/>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Utilisation - Router </a:t>
            </a:r>
            <a:endParaRPr sz="2400">
              <a:solidFill>
                <a:schemeClr val="dk1"/>
              </a:solidFill>
            </a:endParaRPr>
          </a:p>
        </p:txBody>
      </p:sp>
      <p:sp>
        <p:nvSpPr>
          <p:cNvPr id="445" name="Google Shape;445;p34"/>
          <p:cNvSpPr txBox="1"/>
          <p:nvPr/>
        </p:nvSpPr>
        <p:spPr>
          <a:xfrm>
            <a:off x="0" y="0"/>
            <a:ext cx="42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446" name="Google Shape;446;p34"/>
          <p:cNvPicPr preferRelativeResize="0"/>
          <p:nvPr/>
        </p:nvPicPr>
        <p:blipFill>
          <a:blip r:embed="rId3">
            <a:alphaModFix/>
          </a:blip>
          <a:stretch>
            <a:fillRect/>
          </a:stretch>
        </p:blipFill>
        <p:spPr>
          <a:xfrm>
            <a:off x="8097500" y="3958700"/>
            <a:ext cx="858776" cy="1034351"/>
          </a:xfrm>
          <a:prstGeom prst="rect">
            <a:avLst/>
          </a:prstGeom>
          <a:noFill/>
          <a:ln>
            <a:noFill/>
          </a:ln>
        </p:spPr>
      </p:pic>
      <p:sp>
        <p:nvSpPr>
          <p:cNvPr id="447" name="Google Shape;447;p34"/>
          <p:cNvSpPr txBox="1"/>
          <p:nvPr/>
        </p:nvSpPr>
        <p:spPr>
          <a:xfrm>
            <a:off x="4959200" y="1639575"/>
            <a:ext cx="3514500" cy="384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omfortaa"/>
              <a:buChar char="-"/>
            </a:pPr>
            <a:r>
              <a:rPr lang="fr" sz="1300">
                <a:highlight>
                  <a:schemeClr val="lt2"/>
                </a:highlight>
                <a:latin typeface="Comfortaa"/>
                <a:ea typeface="Comfortaa"/>
                <a:cs typeface="Comfortaa"/>
                <a:sym typeface="Comfortaa"/>
              </a:rPr>
              <a:t>npm package svelte-spa-router</a:t>
            </a:r>
            <a:endParaRPr sz="1300">
              <a:highlight>
                <a:schemeClr val="lt2"/>
              </a:highlight>
              <a:latin typeface="Comfortaa"/>
              <a:ea typeface="Comfortaa"/>
              <a:cs typeface="Comfortaa"/>
              <a:sym typeface="Comfortaa"/>
            </a:endParaRPr>
          </a:p>
        </p:txBody>
      </p:sp>
      <p:sp>
        <p:nvSpPr>
          <p:cNvPr id="448" name="Google Shape;448;p34"/>
          <p:cNvSpPr txBox="1"/>
          <p:nvPr/>
        </p:nvSpPr>
        <p:spPr>
          <a:xfrm>
            <a:off x="4959200" y="2330575"/>
            <a:ext cx="4203300" cy="785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omfortaa"/>
              <a:buChar char="-"/>
            </a:pPr>
            <a:r>
              <a:rPr lang="fr" sz="1300">
                <a:highlight>
                  <a:schemeClr val="lt2"/>
                </a:highlight>
                <a:latin typeface="Comfortaa"/>
                <a:ea typeface="Comfortaa"/>
                <a:cs typeface="Comfortaa"/>
                <a:sym typeface="Comfortaa"/>
              </a:rPr>
              <a:t>Prend en charge tous les </a:t>
            </a:r>
            <a:endParaRPr sz="1300">
              <a:highlight>
                <a:schemeClr val="lt2"/>
              </a:highlight>
              <a:latin typeface="Comfortaa"/>
              <a:ea typeface="Comfortaa"/>
              <a:cs typeface="Comfortaa"/>
              <a:sym typeface="Comfortaa"/>
            </a:endParaRPr>
          </a:p>
          <a:p>
            <a:pPr indent="0" lvl="0" marL="457200" rtl="0" algn="l">
              <a:spcBef>
                <a:spcPts val="0"/>
              </a:spcBef>
              <a:spcAft>
                <a:spcPts val="0"/>
              </a:spcAft>
              <a:buNone/>
            </a:pPr>
            <a:r>
              <a:t/>
            </a:r>
            <a:endParaRPr sz="1300">
              <a:highlight>
                <a:schemeClr val="lt2"/>
              </a:highlight>
              <a:latin typeface="Comfortaa"/>
              <a:ea typeface="Comfortaa"/>
              <a:cs typeface="Comfortaa"/>
              <a:sym typeface="Comfortaa"/>
            </a:endParaRPr>
          </a:p>
          <a:p>
            <a:pPr indent="0" lvl="0" marL="457200" rtl="0" algn="l">
              <a:spcBef>
                <a:spcPts val="0"/>
              </a:spcBef>
              <a:spcAft>
                <a:spcPts val="0"/>
              </a:spcAft>
              <a:buNone/>
            </a:pPr>
            <a:r>
              <a:rPr lang="fr" sz="1300">
                <a:highlight>
                  <a:schemeClr val="lt2"/>
                </a:highlight>
                <a:latin typeface="Comfortaa"/>
                <a:ea typeface="Comfortaa"/>
                <a:cs typeface="Comfortaa"/>
                <a:sym typeface="Comfortaa"/>
              </a:rPr>
              <a:t>navigateurs </a:t>
            </a:r>
            <a:endParaRPr sz="1300">
              <a:highlight>
                <a:schemeClr val="lt2"/>
              </a:highlight>
              <a:latin typeface="Comfortaa"/>
              <a:ea typeface="Comfortaa"/>
              <a:cs typeface="Comfortaa"/>
              <a:sym typeface="Comfortaa"/>
            </a:endParaRPr>
          </a:p>
        </p:txBody>
      </p:sp>
      <p:pic>
        <p:nvPicPr>
          <p:cNvPr id="449" name="Google Shape;449;p34"/>
          <p:cNvPicPr preferRelativeResize="0"/>
          <p:nvPr/>
        </p:nvPicPr>
        <p:blipFill rotWithShape="1">
          <a:blip r:embed="rId4">
            <a:alphaModFix/>
          </a:blip>
          <a:srcRect b="0" l="2426" r="2426" t="0"/>
          <a:stretch/>
        </p:blipFill>
        <p:spPr>
          <a:xfrm>
            <a:off x="396675" y="1639574"/>
            <a:ext cx="3785960" cy="3076748"/>
          </a:xfrm>
          <a:prstGeom prst="rect">
            <a:avLst/>
          </a:prstGeom>
          <a:noFill/>
          <a:ln>
            <a:noFill/>
          </a:ln>
          <a:effectLst>
            <a:outerShdw blurRad="57150" rotWithShape="0" algn="bl" dir="5400000" dist="19050">
              <a:srgbClr val="000000">
                <a:alpha val="50000"/>
              </a:srgbClr>
            </a:outerShdw>
          </a:effectLst>
        </p:spPr>
      </p:pic>
      <p:sp>
        <p:nvSpPr>
          <p:cNvPr id="450" name="Google Shape;450;p34"/>
          <p:cNvSpPr txBox="1"/>
          <p:nvPr/>
        </p:nvSpPr>
        <p:spPr>
          <a:xfrm>
            <a:off x="5492971" y="3021558"/>
            <a:ext cx="3265800" cy="384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457200" rtl="0" algn="l">
              <a:spcBef>
                <a:spcPts val="0"/>
              </a:spcBef>
              <a:spcAft>
                <a:spcPts val="0"/>
              </a:spcAft>
              <a:buNone/>
            </a:pPr>
            <a:r>
              <a:t/>
            </a:r>
            <a:endParaRPr sz="1300">
              <a:highlight>
                <a:schemeClr val="lt2"/>
              </a:highlight>
              <a:latin typeface="Comfortaa"/>
              <a:ea typeface="Comfortaa"/>
              <a:cs typeface="Comfortaa"/>
              <a:sym typeface="Comfortaa"/>
            </a:endParaRPr>
          </a:p>
        </p:txBody>
      </p:sp>
      <p:sp>
        <p:nvSpPr>
          <p:cNvPr id="451" name="Google Shape;451;p34"/>
          <p:cNvSpPr txBox="1"/>
          <p:nvPr/>
        </p:nvSpPr>
        <p:spPr>
          <a:xfrm>
            <a:off x="5492971" y="3226448"/>
            <a:ext cx="3265800" cy="384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omfortaa"/>
              <a:buChar char="➔"/>
            </a:pPr>
            <a:r>
              <a:rPr lang="fr" sz="1300">
                <a:highlight>
                  <a:schemeClr val="lt2"/>
                </a:highlight>
                <a:latin typeface="Comfortaa"/>
                <a:ea typeface="Comfortaa"/>
                <a:cs typeface="Comfortaa"/>
                <a:sym typeface="Comfortaa"/>
              </a:rPr>
              <a:t>sauf IE 11 (but not </a:t>
            </a:r>
            <a:r>
              <a:rPr lang="fr" sz="1300">
                <a:highlight>
                  <a:schemeClr val="lt2"/>
                </a:highlight>
                <a:latin typeface="Comfortaa"/>
                <a:ea typeface="Comfortaa"/>
                <a:cs typeface="Comfortaa"/>
                <a:sym typeface="Comfortaa"/>
              </a:rPr>
              <a:t>guaranteed</a:t>
            </a:r>
            <a:r>
              <a:rPr lang="fr" sz="1300">
                <a:highlight>
                  <a:schemeClr val="lt2"/>
                </a:highlight>
                <a:latin typeface="Comfortaa"/>
                <a:ea typeface="Comfortaa"/>
                <a:cs typeface="Comfortaa"/>
                <a:sym typeface="Comfortaa"/>
              </a:rPr>
              <a:t>) </a:t>
            </a:r>
            <a:endParaRPr sz="1300">
              <a:highlight>
                <a:schemeClr val="lt2"/>
              </a:highlight>
              <a:latin typeface="Comfortaa"/>
              <a:ea typeface="Comfortaa"/>
              <a:cs typeface="Comfortaa"/>
              <a:sym typeface="Comfortaa"/>
            </a:endParaRPr>
          </a:p>
        </p:txBody>
      </p:sp>
      <p:cxnSp>
        <p:nvCxnSpPr>
          <p:cNvPr id="452" name="Google Shape;452;p34"/>
          <p:cNvCxnSpPr/>
          <p:nvPr/>
        </p:nvCxnSpPr>
        <p:spPr>
          <a:xfrm>
            <a:off x="4479685" y="3021552"/>
            <a:ext cx="3165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txBox="1"/>
          <p:nvPr>
            <p:ph type="title"/>
          </p:nvPr>
        </p:nvSpPr>
        <p:spPr>
          <a:xfrm>
            <a:off x="727650" y="649600"/>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Autour de Svelte</a:t>
            </a:r>
            <a:endParaRPr sz="2400">
              <a:solidFill>
                <a:schemeClr val="dk1"/>
              </a:solidFill>
            </a:endParaRPr>
          </a:p>
        </p:txBody>
      </p:sp>
      <p:sp>
        <p:nvSpPr>
          <p:cNvPr id="458" name="Google Shape;458;p35"/>
          <p:cNvSpPr txBox="1"/>
          <p:nvPr/>
        </p:nvSpPr>
        <p:spPr>
          <a:xfrm>
            <a:off x="0" y="0"/>
            <a:ext cx="42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459" name="Google Shape;459;p35"/>
          <p:cNvPicPr preferRelativeResize="0"/>
          <p:nvPr/>
        </p:nvPicPr>
        <p:blipFill>
          <a:blip r:embed="rId3">
            <a:alphaModFix/>
          </a:blip>
          <a:stretch>
            <a:fillRect/>
          </a:stretch>
        </p:blipFill>
        <p:spPr>
          <a:xfrm>
            <a:off x="8097500" y="3958700"/>
            <a:ext cx="858776" cy="1034351"/>
          </a:xfrm>
          <a:prstGeom prst="rect">
            <a:avLst/>
          </a:prstGeom>
          <a:noFill/>
          <a:ln>
            <a:noFill/>
          </a:ln>
        </p:spPr>
      </p:pic>
      <p:pic>
        <p:nvPicPr>
          <p:cNvPr id="460" name="Google Shape;460;p35"/>
          <p:cNvPicPr preferRelativeResize="0"/>
          <p:nvPr/>
        </p:nvPicPr>
        <p:blipFill>
          <a:blip r:embed="rId4">
            <a:alphaModFix/>
          </a:blip>
          <a:stretch>
            <a:fillRect/>
          </a:stretch>
        </p:blipFill>
        <p:spPr>
          <a:xfrm>
            <a:off x="729450" y="2059400"/>
            <a:ext cx="2072525" cy="1373225"/>
          </a:xfrm>
          <a:prstGeom prst="rect">
            <a:avLst/>
          </a:prstGeom>
          <a:noFill/>
          <a:ln>
            <a:noFill/>
          </a:ln>
          <a:effectLst>
            <a:outerShdw blurRad="57150" rotWithShape="0" algn="bl" dir="5400000" dist="19050">
              <a:srgbClr val="000000">
                <a:alpha val="50000"/>
              </a:srgbClr>
            </a:outerShdw>
          </a:effectLst>
        </p:spPr>
      </p:pic>
      <p:pic>
        <p:nvPicPr>
          <p:cNvPr id="461" name="Google Shape;461;p35"/>
          <p:cNvPicPr preferRelativeResize="0"/>
          <p:nvPr/>
        </p:nvPicPr>
        <p:blipFill>
          <a:blip r:embed="rId5">
            <a:alphaModFix/>
          </a:blip>
          <a:stretch>
            <a:fillRect/>
          </a:stretch>
        </p:blipFill>
        <p:spPr>
          <a:xfrm>
            <a:off x="3154150" y="2059412"/>
            <a:ext cx="2629750" cy="1291749"/>
          </a:xfrm>
          <a:prstGeom prst="rect">
            <a:avLst/>
          </a:prstGeom>
          <a:noFill/>
          <a:ln>
            <a:noFill/>
          </a:ln>
          <a:effectLst>
            <a:outerShdw blurRad="57150" rotWithShape="0" algn="bl" dir="5400000" dist="19050">
              <a:srgbClr val="000000">
                <a:alpha val="50000"/>
              </a:srgbClr>
            </a:outerShdw>
          </a:effectLst>
        </p:spPr>
      </p:pic>
      <p:pic>
        <p:nvPicPr>
          <p:cNvPr id="462" name="Google Shape;462;p35"/>
          <p:cNvPicPr preferRelativeResize="0"/>
          <p:nvPr/>
        </p:nvPicPr>
        <p:blipFill>
          <a:blip r:embed="rId6">
            <a:alphaModFix/>
          </a:blip>
          <a:stretch>
            <a:fillRect/>
          </a:stretch>
        </p:blipFill>
        <p:spPr>
          <a:xfrm>
            <a:off x="6136075" y="2248800"/>
            <a:ext cx="2416594" cy="64591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2400">
              <a:solidFill>
                <a:schemeClr val="dk1"/>
              </a:solidFill>
            </a:endParaRPr>
          </a:p>
        </p:txBody>
      </p:sp>
      <p:sp>
        <p:nvSpPr>
          <p:cNvPr id="468" name="Google Shape;468;p36"/>
          <p:cNvSpPr txBox="1"/>
          <p:nvPr/>
        </p:nvSpPr>
        <p:spPr>
          <a:xfrm>
            <a:off x="3990000" y="2294700"/>
            <a:ext cx="116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400">
                <a:solidFill>
                  <a:srgbClr val="FFFFFF"/>
                </a:solidFill>
                <a:latin typeface="Raleway"/>
                <a:ea typeface="Raleway"/>
                <a:cs typeface="Raleway"/>
                <a:sym typeface="Raleway"/>
              </a:rPr>
              <a:t>Démo</a:t>
            </a:r>
            <a:endParaRPr b="1" sz="2400">
              <a:solidFill>
                <a:srgbClr val="FFFFFF"/>
              </a:solidFill>
              <a:latin typeface="Raleway"/>
              <a:ea typeface="Raleway"/>
              <a:cs typeface="Raleway"/>
              <a:sym typeface="Raleway"/>
            </a:endParaRPr>
          </a:p>
        </p:txBody>
      </p:sp>
      <p:pic>
        <p:nvPicPr>
          <p:cNvPr id="469" name="Google Shape;469;p36"/>
          <p:cNvPicPr preferRelativeResize="0"/>
          <p:nvPr/>
        </p:nvPicPr>
        <p:blipFill>
          <a:blip r:embed="rId3">
            <a:alphaModFix/>
          </a:blip>
          <a:stretch>
            <a:fillRect/>
          </a:stretch>
        </p:blipFill>
        <p:spPr>
          <a:xfrm>
            <a:off x="5920900" y="3830350"/>
            <a:ext cx="3058319" cy="817000"/>
          </a:xfrm>
          <a:prstGeom prst="rect">
            <a:avLst/>
          </a:prstGeom>
          <a:noFill/>
          <a:ln>
            <a:noFill/>
          </a:ln>
          <a:effectLst>
            <a:outerShdw blurRad="57150" rotWithShape="0" algn="bl" dir="5400000" dist="19050">
              <a:srgbClr val="FFFFFF">
                <a:alpha val="50000"/>
              </a:srgbClr>
            </a:outerShdw>
          </a:effectLst>
        </p:spPr>
      </p:pic>
      <p:sp>
        <p:nvSpPr>
          <p:cNvPr id="470" name="Google Shape;470;p36"/>
          <p:cNvSpPr txBox="1"/>
          <p:nvPr/>
        </p:nvSpPr>
        <p:spPr>
          <a:xfrm>
            <a:off x="60200" y="0"/>
            <a:ext cx="378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lt1"/>
                </a:solidFill>
                <a:latin typeface="Lato"/>
                <a:ea typeface="Lato"/>
                <a:cs typeface="Lato"/>
                <a:sym typeface="Lato"/>
              </a:rPr>
              <a:t>Université Claude Bernard Lyon 1 | Mif13 : Web avancé, web mobile | 2021-2022</a:t>
            </a:r>
            <a:endParaRPr sz="8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4" name="Shape 184"/>
        <p:cNvGrpSpPr/>
        <p:nvPr/>
      </p:nvGrpSpPr>
      <p:grpSpPr>
        <a:xfrm>
          <a:off x="0" y="0"/>
          <a:ext cx="0" cy="0"/>
          <a:chOff x="0" y="0"/>
          <a:chExt cx="0" cy="0"/>
        </a:xfrm>
      </p:grpSpPr>
      <p:sp>
        <p:nvSpPr>
          <p:cNvPr id="185" name="Google Shape;185;p19"/>
          <p:cNvSpPr txBox="1"/>
          <p:nvPr>
            <p:ph type="title"/>
          </p:nvPr>
        </p:nvSpPr>
        <p:spPr>
          <a:xfrm>
            <a:off x="727800" y="6517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Sommaire</a:t>
            </a:r>
            <a:endParaRPr>
              <a:solidFill>
                <a:schemeClr val="dk1"/>
              </a:solidFill>
            </a:endParaRPr>
          </a:p>
        </p:txBody>
      </p:sp>
      <p:sp>
        <p:nvSpPr>
          <p:cNvPr id="186" name="Google Shape;186;p19"/>
          <p:cNvSpPr txBox="1"/>
          <p:nvPr/>
        </p:nvSpPr>
        <p:spPr>
          <a:xfrm>
            <a:off x="889500" y="1595775"/>
            <a:ext cx="5745300" cy="30168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Lato"/>
              <a:buAutoNum type="romanUcPeriod"/>
            </a:pPr>
            <a:r>
              <a:rPr lang="fr" sz="1600">
                <a:solidFill>
                  <a:schemeClr val="dk1"/>
                </a:solidFill>
                <a:latin typeface="Lato"/>
                <a:ea typeface="Lato"/>
                <a:cs typeface="Lato"/>
                <a:sym typeface="Lato"/>
              </a:rPr>
              <a:t>Svelte et sa chronologie?</a:t>
            </a:r>
            <a:endParaRPr sz="1600">
              <a:solidFill>
                <a:schemeClr val="dk1"/>
              </a:solidFill>
              <a:latin typeface="Lato"/>
              <a:ea typeface="Lato"/>
              <a:cs typeface="Lato"/>
              <a:sym typeface="Lato"/>
            </a:endParaRPr>
          </a:p>
          <a:p>
            <a:pPr indent="-330200" lvl="0" marL="457200" rtl="0" algn="l">
              <a:lnSpc>
                <a:spcPct val="150000"/>
              </a:lnSpc>
              <a:spcBef>
                <a:spcPts val="0"/>
              </a:spcBef>
              <a:spcAft>
                <a:spcPts val="0"/>
              </a:spcAft>
              <a:buClr>
                <a:schemeClr val="dk1"/>
              </a:buClr>
              <a:buSzPts val="1600"/>
              <a:buFont typeface="Lato"/>
              <a:buAutoNum type="romanUcPeriod"/>
            </a:pPr>
            <a:r>
              <a:rPr lang="fr" sz="1600">
                <a:solidFill>
                  <a:schemeClr val="dk1"/>
                </a:solidFill>
                <a:latin typeface="Lato"/>
                <a:ea typeface="Lato"/>
                <a:cs typeface="Lato"/>
                <a:sym typeface="Lato"/>
              </a:rPr>
              <a:t>Installation et setup d’un projet Svelte</a:t>
            </a:r>
            <a:endParaRPr sz="1600">
              <a:solidFill>
                <a:schemeClr val="dk1"/>
              </a:solidFill>
              <a:latin typeface="Lato"/>
              <a:ea typeface="Lato"/>
              <a:cs typeface="Lato"/>
              <a:sym typeface="Lato"/>
            </a:endParaRPr>
          </a:p>
          <a:p>
            <a:pPr indent="-330200" lvl="0" marL="457200" rtl="0" algn="l">
              <a:lnSpc>
                <a:spcPct val="150000"/>
              </a:lnSpc>
              <a:spcBef>
                <a:spcPts val="0"/>
              </a:spcBef>
              <a:spcAft>
                <a:spcPts val="0"/>
              </a:spcAft>
              <a:buClr>
                <a:schemeClr val="dk1"/>
              </a:buClr>
              <a:buSzPts val="1600"/>
              <a:buFont typeface="Lato"/>
              <a:buAutoNum type="romanUcPeriod"/>
            </a:pPr>
            <a:r>
              <a:rPr lang="fr" sz="1600">
                <a:solidFill>
                  <a:schemeClr val="dk1"/>
                </a:solidFill>
                <a:latin typeface="Lato"/>
                <a:ea typeface="Lato"/>
                <a:cs typeface="Lato"/>
                <a:sym typeface="Lato"/>
              </a:rPr>
              <a:t>Fonctionnalités</a:t>
            </a:r>
            <a:r>
              <a:rPr lang="fr" sz="1600">
                <a:solidFill>
                  <a:schemeClr val="dk1"/>
                </a:solidFill>
                <a:latin typeface="Lato"/>
                <a:ea typeface="Lato"/>
                <a:cs typeface="Lato"/>
                <a:sym typeface="Lato"/>
              </a:rPr>
              <a:t> &amp; Découverte</a:t>
            </a:r>
            <a:endParaRPr sz="1600">
              <a:solidFill>
                <a:schemeClr val="dk1"/>
              </a:solidFill>
              <a:latin typeface="Lato"/>
              <a:ea typeface="Lato"/>
              <a:cs typeface="Lato"/>
              <a:sym typeface="Lato"/>
            </a:endParaRPr>
          </a:p>
          <a:p>
            <a:pPr indent="-330200" lvl="0" marL="457200" rtl="0" algn="l">
              <a:lnSpc>
                <a:spcPct val="150000"/>
              </a:lnSpc>
              <a:spcBef>
                <a:spcPts val="0"/>
              </a:spcBef>
              <a:spcAft>
                <a:spcPts val="0"/>
              </a:spcAft>
              <a:buClr>
                <a:schemeClr val="dk1"/>
              </a:buClr>
              <a:buSzPts val="1600"/>
              <a:buFont typeface="Lato"/>
              <a:buAutoNum type="romanUcPeriod"/>
            </a:pPr>
            <a:r>
              <a:rPr lang="fr" sz="1600">
                <a:solidFill>
                  <a:schemeClr val="dk1"/>
                </a:solidFill>
                <a:latin typeface="Lato"/>
                <a:ea typeface="Lato"/>
                <a:cs typeface="Lato"/>
                <a:sym typeface="Lato"/>
              </a:rPr>
              <a:t>Forces et faiblesses</a:t>
            </a:r>
            <a:endParaRPr sz="1600">
              <a:solidFill>
                <a:schemeClr val="dk1"/>
              </a:solidFill>
              <a:latin typeface="Lato"/>
              <a:ea typeface="Lato"/>
              <a:cs typeface="Lato"/>
              <a:sym typeface="Lato"/>
            </a:endParaRPr>
          </a:p>
          <a:p>
            <a:pPr indent="-330200" lvl="0" marL="457200" rtl="0" algn="l">
              <a:lnSpc>
                <a:spcPct val="150000"/>
              </a:lnSpc>
              <a:spcBef>
                <a:spcPts val="0"/>
              </a:spcBef>
              <a:spcAft>
                <a:spcPts val="0"/>
              </a:spcAft>
              <a:buClr>
                <a:schemeClr val="dk1"/>
              </a:buClr>
              <a:buSzPts val="1600"/>
              <a:buFont typeface="Lato"/>
              <a:buAutoNum type="romanUcPeriod"/>
            </a:pPr>
            <a:r>
              <a:rPr lang="fr" sz="1600">
                <a:solidFill>
                  <a:schemeClr val="dk1"/>
                </a:solidFill>
                <a:latin typeface="Lato"/>
                <a:ea typeface="Lato"/>
                <a:cs typeface="Lato"/>
                <a:sym typeface="Lato"/>
              </a:rPr>
              <a:t>Utilisation  - Syntax/Event/Lifecycle/Store/Router</a:t>
            </a:r>
            <a:endParaRPr sz="1600">
              <a:solidFill>
                <a:schemeClr val="dk1"/>
              </a:solidFill>
              <a:latin typeface="Lato"/>
              <a:ea typeface="Lato"/>
              <a:cs typeface="Lato"/>
              <a:sym typeface="Lato"/>
            </a:endParaRPr>
          </a:p>
          <a:p>
            <a:pPr indent="-330200" lvl="0" marL="457200" rtl="0" algn="l">
              <a:lnSpc>
                <a:spcPct val="150000"/>
              </a:lnSpc>
              <a:spcBef>
                <a:spcPts val="0"/>
              </a:spcBef>
              <a:spcAft>
                <a:spcPts val="0"/>
              </a:spcAft>
              <a:buClr>
                <a:schemeClr val="dk1"/>
              </a:buClr>
              <a:buSzPts val="1600"/>
              <a:buFont typeface="Lato"/>
              <a:buAutoNum type="romanUcPeriod"/>
            </a:pPr>
            <a:r>
              <a:rPr lang="fr" sz="1600">
                <a:solidFill>
                  <a:schemeClr val="dk1"/>
                </a:solidFill>
                <a:latin typeface="Lato"/>
                <a:ea typeface="Lato"/>
                <a:cs typeface="Lato"/>
                <a:sym typeface="Lato"/>
              </a:rPr>
              <a:t>Comparaison </a:t>
            </a:r>
            <a:r>
              <a:rPr lang="fr" sz="1600">
                <a:solidFill>
                  <a:schemeClr val="dk1"/>
                </a:solidFill>
                <a:latin typeface="Lato"/>
                <a:ea typeface="Lato"/>
                <a:cs typeface="Lato"/>
                <a:sym typeface="Lato"/>
              </a:rPr>
              <a:t>avec React, Vue et Angular</a:t>
            </a:r>
            <a:endParaRPr sz="1600">
              <a:solidFill>
                <a:schemeClr val="dk1"/>
              </a:solidFill>
              <a:latin typeface="Lato"/>
              <a:ea typeface="Lato"/>
              <a:cs typeface="Lato"/>
              <a:sym typeface="Lato"/>
            </a:endParaRPr>
          </a:p>
          <a:p>
            <a:pPr indent="-330200" lvl="0" marL="457200" rtl="0" algn="l">
              <a:lnSpc>
                <a:spcPct val="150000"/>
              </a:lnSpc>
              <a:spcBef>
                <a:spcPts val="0"/>
              </a:spcBef>
              <a:spcAft>
                <a:spcPts val="0"/>
              </a:spcAft>
              <a:buClr>
                <a:schemeClr val="dk1"/>
              </a:buClr>
              <a:buSzPts val="1600"/>
              <a:buFont typeface="Lato"/>
              <a:buAutoNum type="romanUcPeriod"/>
            </a:pPr>
            <a:r>
              <a:rPr lang="fr" sz="1600">
                <a:solidFill>
                  <a:schemeClr val="dk1"/>
                </a:solidFill>
                <a:latin typeface="Lato"/>
                <a:ea typeface="Lato"/>
                <a:cs typeface="Lato"/>
                <a:sym typeface="Lato"/>
              </a:rPr>
              <a:t>Autour de Svelte</a:t>
            </a:r>
            <a:endParaRPr sz="1600">
              <a:solidFill>
                <a:schemeClr val="dk1"/>
              </a:solidFill>
              <a:latin typeface="Lato"/>
              <a:ea typeface="Lato"/>
              <a:cs typeface="Lato"/>
              <a:sym typeface="Lato"/>
            </a:endParaRPr>
          </a:p>
          <a:p>
            <a:pPr indent="-330200" lvl="0" marL="457200" rtl="0" algn="l">
              <a:lnSpc>
                <a:spcPct val="150000"/>
              </a:lnSpc>
              <a:spcBef>
                <a:spcPts val="0"/>
              </a:spcBef>
              <a:spcAft>
                <a:spcPts val="0"/>
              </a:spcAft>
              <a:buClr>
                <a:schemeClr val="dk1"/>
              </a:buClr>
              <a:buSzPts val="1600"/>
              <a:buFont typeface="Lato"/>
              <a:buAutoNum type="romanUcPeriod"/>
            </a:pPr>
            <a:r>
              <a:rPr lang="fr" sz="1600">
                <a:solidFill>
                  <a:schemeClr val="dk1"/>
                </a:solidFill>
                <a:latin typeface="Lato"/>
                <a:ea typeface="Lato"/>
                <a:cs typeface="Lato"/>
                <a:sym typeface="Lato"/>
              </a:rPr>
              <a:t>Démo</a:t>
            </a:r>
            <a:endParaRPr sz="1600">
              <a:solidFill>
                <a:schemeClr val="dk1"/>
              </a:solidFill>
              <a:latin typeface="Lato"/>
              <a:ea typeface="Lato"/>
              <a:cs typeface="Lato"/>
              <a:sym typeface="Lato"/>
            </a:endParaRPr>
          </a:p>
        </p:txBody>
      </p:sp>
      <p:pic>
        <p:nvPicPr>
          <p:cNvPr id="187" name="Google Shape;187;p19"/>
          <p:cNvPicPr preferRelativeResize="0"/>
          <p:nvPr/>
        </p:nvPicPr>
        <p:blipFill>
          <a:blip r:embed="rId3">
            <a:alphaModFix/>
          </a:blip>
          <a:stretch>
            <a:fillRect/>
          </a:stretch>
        </p:blipFill>
        <p:spPr>
          <a:xfrm>
            <a:off x="5855075" y="4037225"/>
            <a:ext cx="3058319" cy="817000"/>
          </a:xfrm>
          <a:prstGeom prst="rect">
            <a:avLst/>
          </a:prstGeom>
          <a:noFill/>
          <a:ln>
            <a:noFill/>
          </a:ln>
          <a:effectLst>
            <a:outerShdw blurRad="57150" rotWithShape="0" algn="bl" dir="5400000" dist="19050">
              <a:srgbClr val="999999">
                <a:alpha val="50000"/>
              </a:srgbClr>
            </a:outerShdw>
          </a:effectLst>
        </p:spPr>
      </p:pic>
      <p:sp>
        <p:nvSpPr>
          <p:cNvPr id="188" name="Google Shape;188;p19"/>
          <p:cNvSpPr txBox="1"/>
          <p:nvPr/>
        </p:nvSpPr>
        <p:spPr>
          <a:xfrm>
            <a:off x="0" y="0"/>
            <a:ext cx="3747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37"/>
          <p:cNvSpPr txBox="1"/>
          <p:nvPr>
            <p:ph type="ctrTitle"/>
          </p:nvPr>
        </p:nvSpPr>
        <p:spPr>
          <a:xfrm>
            <a:off x="729450" y="1322450"/>
            <a:ext cx="8106000" cy="1664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fr" sz="4800">
                <a:solidFill>
                  <a:srgbClr val="000000"/>
                </a:solidFill>
              </a:rPr>
              <a:t>Merci pour votre attention!</a:t>
            </a:r>
            <a:endParaRPr/>
          </a:p>
        </p:txBody>
      </p:sp>
      <p:sp>
        <p:nvSpPr>
          <p:cNvPr id="476" name="Google Shape;476;p37"/>
          <p:cNvSpPr txBox="1"/>
          <p:nvPr>
            <p:ph type="ctrTitle"/>
          </p:nvPr>
        </p:nvSpPr>
        <p:spPr>
          <a:xfrm>
            <a:off x="1908600" y="2571750"/>
            <a:ext cx="5747700" cy="16647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fr" sz="4800">
                <a:solidFill>
                  <a:srgbClr val="000000"/>
                </a:solidFill>
              </a:rPr>
              <a:t>Des questions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0"/>
          <p:cNvPicPr preferRelativeResize="0"/>
          <p:nvPr/>
        </p:nvPicPr>
        <p:blipFill>
          <a:blip r:embed="rId3">
            <a:alphaModFix/>
          </a:blip>
          <a:stretch>
            <a:fillRect/>
          </a:stretch>
        </p:blipFill>
        <p:spPr>
          <a:xfrm>
            <a:off x="5954675" y="1403838"/>
            <a:ext cx="2384239" cy="2984849"/>
          </a:xfrm>
          <a:prstGeom prst="rect">
            <a:avLst/>
          </a:prstGeom>
          <a:noFill/>
          <a:ln>
            <a:noFill/>
          </a:ln>
          <a:effectLst>
            <a:outerShdw blurRad="57150" rotWithShape="0" algn="bl" dir="5400000" dist="19050">
              <a:srgbClr val="000000">
                <a:alpha val="50000"/>
              </a:srgbClr>
            </a:outerShdw>
          </a:effectLst>
        </p:spPr>
      </p:pic>
      <p:sp>
        <p:nvSpPr>
          <p:cNvPr id="194" name="Google Shape;194;p20"/>
          <p:cNvSpPr txBox="1"/>
          <p:nvPr>
            <p:ph type="title"/>
          </p:nvPr>
        </p:nvSpPr>
        <p:spPr>
          <a:xfrm>
            <a:off x="508550" y="588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accent3"/>
                </a:solidFill>
              </a:rPr>
              <a:t>Qu’est ce que Svelte ?</a:t>
            </a:r>
            <a:endParaRPr>
              <a:solidFill>
                <a:schemeClr val="accent3"/>
              </a:solidFill>
            </a:endParaRPr>
          </a:p>
        </p:txBody>
      </p:sp>
      <p:sp>
        <p:nvSpPr>
          <p:cNvPr id="195" name="Google Shape;195;p20"/>
          <p:cNvSpPr txBox="1"/>
          <p:nvPr>
            <p:ph idx="1" type="body"/>
          </p:nvPr>
        </p:nvSpPr>
        <p:spPr>
          <a:xfrm>
            <a:off x="773325" y="1403850"/>
            <a:ext cx="1274400" cy="3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latin typeface="Raleway"/>
                <a:ea typeface="Raleway"/>
                <a:cs typeface="Raleway"/>
                <a:sym typeface="Raleway"/>
              </a:rPr>
              <a:t>Un peu d’histoire</a:t>
            </a:r>
            <a:endParaRPr sz="1100">
              <a:latin typeface="Raleway"/>
              <a:ea typeface="Raleway"/>
              <a:cs typeface="Raleway"/>
              <a:sym typeface="Raleway"/>
            </a:endParaRPr>
          </a:p>
        </p:txBody>
      </p:sp>
      <p:sp>
        <p:nvSpPr>
          <p:cNvPr id="196" name="Google Shape;196;p20"/>
          <p:cNvSpPr txBox="1"/>
          <p:nvPr/>
        </p:nvSpPr>
        <p:spPr>
          <a:xfrm>
            <a:off x="0" y="0"/>
            <a:ext cx="457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197" name="Google Shape;197;p20"/>
          <p:cNvPicPr preferRelativeResize="0"/>
          <p:nvPr/>
        </p:nvPicPr>
        <p:blipFill>
          <a:blip r:embed="rId4">
            <a:alphaModFix/>
          </a:blip>
          <a:stretch>
            <a:fillRect/>
          </a:stretch>
        </p:blipFill>
        <p:spPr>
          <a:xfrm>
            <a:off x="8097500" y="3958700"/>
            <a:ext cx="858776" cy="1034351"/>
          </a:xfrm>
          <a:prstGeom prst="rect">
            <a:avLst/>
          </a:prstGeom>
          <a:noFill/>
          <a:ln>
            <a:noFill/>
          </a:ln>
        </p:spPr>
      </p:pic>
      <p:sp>
        <p:nvSpPr>
          <p:cNvPr id="198" name="Google Shape;198;p20"/>
          <p:cNvSpPr txBox="1"/>
          <p:nvPr/>
        </p:nvSpPr>
        <p:spPr>
          <a:xfrm>
            <a:off x="615600" y="2195550"/>
            <a:ext cx="858900" cy="7524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SzPts val="358"/>
              <a:buNone/>
            </a:pPr>
            <a:r>
              <a:t/>
            </a:r>
            <a:endParaRPr b="1" sz="1375">
              <a:solidFill>
                <a:schemeClr val="dk1"/>
              </a:solidFill>
              <a:latin typeface="Lato"/>
              <a:ea typeface="Lato"/>
              <a:cs typeface="Lato"/>
              <a:sym typeface="Lato"/>
            </a:endParaRPr>
          </a:p>
          <a:p>
            <a:pPr indent="0" lvl="0" marL="0" rtl="0" algn="ctr">
              <a:lnSpc>
                <a:spcPct val="90000"/>
              </a:lnSpc>
              <a:spcBef>
                <a:spcPts val="1600"/>
              </a:spcBef>
              <a:spcAft>
                <a:spcPts val="1600"/>
              </a:spcAft>
              <a:buSzPts val="358"/>
              <a:buNone/>
            </a:pPr>
            <a:r>
              <a:rPr b="1" lang="fr" sz="1375">
                <a:solidFill>
                  <a:schemeClr val="dk1"/>
                </a:solidFill>
                <a:latin typeface="Lato"/>
                <a:ea typeface="Lato"/>
                <a:cs typeface="Lato"/>
                <a:sym typeface="Lato"/>
              </a:rPr>
              <a:t>1 </a:t>
            </a:r>
            <a:endParaRPr b="1" sz="1375">
              <a:solidFill>
                <a:schemeClr val="dk1"/>
              </a:solidFill>
              <a:latin typeface="Raleway"/>
              <a:ea typeface="Raleway"/>
              <a:cs typeface="Raleway"/>
              <a:sym typeface="Raleway"/>
            </a:endParaRPr>
          </a:p>
        </p:txBody>
      </p:sp>
      <p:pic>
        <p:nvPicPr>
          <p:cNvPr id="199" name="Google Shape;199;p20"/>
          <p:cNvPicPr preferRelativeResize="0"/>
          <p:nvPr/>
        </p:nvPicPr>
        <p:blipFill>
          <a:blip r:embed="rId5">
            <a:alphaModFix/>
          </a:blip>
          <a:stretch>
            <a:fillRect/>
          </a:stretch>
        </p:blipFill>
        <p:spPr>
          <a:xfrm>
            <a:off x="1231775" y="1901450"/>
            <a:ext cx="2768775" cy="1204425"/>
          </a:xfrm>
          <a:prstGeom prst="rect">
            <a:avLst/>
          </a:prstGeom>
          <a:noFill/>
          <a:ln>
            <a:noFill/>
          </a:ln>
        </p:spPr>
      </p:pic>
      <p:cxnSp>
        <p:nvCxnSpPr>
          <p:cNvPr id="200" name="Google Shape;200;p20"/>
          <p:cNvCxnSpPr/>
          <p:nvPr/>
        </p:nvCxnSpPr>
        <p:spPr>
          <a:xfrm flipH="1">
            <a:off x="1044450" y="2045625"/>
            <a:ext cx="1200" cy="324600"/>
          </a:xfrm>
          <a:prstGeom prst="straightConnector1">
            <a:avLst/>
          </a:prstGeom>
          <a:noFill/>
          <a:ln cap="flat" cmpd="sng" w="9525">
            <a:solidFill>
              <a:schemeClr val="dk1"/>
            </a:solidFill>
            <a:prstDash val="solid"/>
            <a:round/>
            <a:headEnd len="med" w="med" type="oval"/>
            <a:tailEnd len="med" w="med" type="triangle"/>
          </a:ln>
        </p:spPr>
      </p:cxnSp>
      <p:sp>
        <p:nvSpPr>
          <p:cNvPr id="201" name="Google Shape;201;p20"/>
          <p:cNvSpPr txBox="1"/>
          <p:nvPr>
            <p:ph idx="1" type="body"/>
          </p:nvPr>
        </p:nvSpPr>
        <p:spPr>
          <a:xfrm>
            <a:off x="6614575" y="4388675"/>
            <a:ext cx="1274400" cy="307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@Rich_Harris</a:t>
            </a:r>
            <a:endParaRPr sz="1100"/>
          </a:p>
        </p:txBody>
      </p:sp>
      <p:pic>
        <p:nvPicPr>
          <p:cNvPr id="202" name="Google Shape;202;p20"/>
          <p:cNvPicPr preferRelativeResize="0"/>
          <p:nvPr/>
        </p:nvPicPr>
        <p:blipFill>
          <a:blip r:embed="rId6">
            <a:alphaModFix/>
          </a:blip>
          <a:stretch>
            <a:fillRect/>
          </a:stretch>
        </p:blipFill>
        <p:spPr>
          <a:xfrm>
            <a:off x="6464251" y="4460088"/>
            <a:ext cx="202825" cy="164974"/>
          </a:xfrm>
          <a:prstGeom prst="rect">
            <a:avLst/>
          </a:prstGeom>
          <a:noFill/>
          <a:ln>
            <a:noFill/>
          </a:ln>
        </p:spPr>
      </p:pic>
      <p:sp>
        <p:nvSpPr>
          <p:cNvPr id="203" name="Google Shape;203;p20"/>
          <p:cNvSpPr txBox="1"/>
          <p:nvPr/>
        </p:nvSpPr>
        <p:spPr>
          <a:xfrm>
            <a:off x="839750" y="3883875"/>
            <a:ext cx="4660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latin typeface="Lato"/>
                <a:ea typeface="Lato"/>
                <a:cs typeface="Lato"/>
                <a:sym typeface="Lato"/>
              </a:rPr>
              <a:t>Framework ?                         Compilateur ?</a:t>
            </a:r>
            <a:endParaRPr sz="1600">
              <a:latin typeface="Lato"/>
              <a:ea typeface="Lato"/>
              <a:cs typeface="Lato"/>
              <a:sym typeface="Lato"/>
            </a:endParaRPr>
          </a:p>
        </p:txBody>
      </p:sp>
      <p:pic>
        <p:nvPicPr>
          <p:cNvPr id="204" name="Google Shape;204;p20"/>
          <p:cNvPicPr preferRelativeResize="0"/>
          <p:nvPr/>
        </p:nvPicPr>
        <p:blipFill>
          <a:blip r:embed="rId7">
            <a:alphaModFix/>
          </a:blip>
          <a:stretch>
            <a:fillRect/>
          </a:stretch>
        </p:blipFill>
        <p:spPr>
          <a:xfrm>
            <a:off x="2353888" y="3665725"/>
            <a:ext cx="524550" cy="703300"/>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par>
                                <p:cTn fill="hold" nodeType="with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ph type="title"/>
          </p:nvPr>
        </p:nvSpPr>
        <p:spPr>
          <a:xfrm>
            <a:off x="727650" y="615150"/>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No virtual DOM     Vs.   Virtual DOM</a:t>
            </a:r>
            <a:endParaRPr sz="2400">
              <a:solidFill>
                <a:schemeClr val="dk1"/>
              </a:solidFill>
            </a:endParaRPr>
          </a:p>
        </p:txBody>
      </p:sp>
      <p:sp>
        <p:nvSpPr>
          <p:cNvPr id="210" name="Google Shape;210;p21"/>
          <p:cNvSpPr txBox="1"/>
          <p:nvPr/>
        </p:nvSpPr>
        <p:spPr>
          <a:xfrm>
            <a:off x="0" y="0"/>
            <a:ext cx="420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211" name="Google Shape;211;p21"/>
          <p:cNvPicPr preferRelativeResize="0"/>
          <p:nvPr/>
        </p:nvPicPr>
        <p:blipFill>
          <a:blip r:embed="rId3">
            <a:alphaModFix/>
          </a:blip>
          <a:stretch>
            <a:fillRect/>
          </a:stretch>
        </p:blipFill>
        <p:spPr>
          <a:xfrm>
            <a:off x="8097500" y="3958700"/>
            <a:ext cx="858776" cy="1034351"/>
          </a:xfrm>
          <a:prstGeom prst="rect">
            <a:avLst/>
          </a:prstGeom>
          <a:noFill/>
          <a:ln>
            <a:noFill/>
          </a:ln>
        </p:spPr>
      </p:pic>
      <p:pic>
        <p:nvPicPr>
          <p:cNvPr id="212" name="Google Shape;212;p21"/>
          <p:cNvPicPr preferRelativeResize="0"/>
          <p:nvPr/>
        </p:nvPicPr>
        <p:blipFill>
          <a:blip r:embed="rId4">
            <a:alphaModFix/>
          </a:blip>
          <a:stretch>
            <a:fillRect/>
          </a:stretch>
        </p:blipFill>
        <p:spPr>
          <a:xfrm>
            <a:off x="886200" y="1853850"/>
            <a:ext cx="6986775" cy="2830525"/>
          </a:xfrm>
          <a:prstGeom prst="rect">
            <a:avLst/>
          </a:prstGeom>
          <a:noFill/>
          <a:ln>
            <a:noFill/>
          </a:ln>
          <a:effectLst>
            <a:outerShdw blurRad="57150" rotWithShape="0" algn="bl" dir="5400000" dist="19050">
              <a:srgbClr val="000000">
                <a:alpha val="50000"/>
              </a:srgbClr>
            </a:outerShdw>
          </a:effectLst>
        </p:spPr>
      </p:pic>
      <p:sp>
        <p:nvSpPr>
          <p:cNvPr id="213" name="Google Shape;213;p21"/>
          <p:cNvSpPr txBox="1"/>
          <p:nvPr/>
        </p:nvSpPr>
        <p:spPr>
          <a:xfrm>
            <a:off x="464000" y="4684375"/>
            <a:ext cx="566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latin typeface="Lato"/>
                <a:ea typeface="Lato"/>
                <a:cs typeface="Lato"/>
                <a:sym typeface="Lato"/>
              </a:rPr>
              <a:t>Source: </a:t>
            </a:r>
            <a:r>
              <a:rPr lang="fr" sz="1200">
                <a:latin typeface="Lato"/>
                <a:ea typeface="Lato"/>
                <a:cs typeface="Lato"/>
                <a:sym typeface="Lato"/>
              </a:rPr>
              <a:t>https://www.asi.fr/blog/sveltejs-solution-pour-applications-web-rapides</a:t>
            </a:r>
            <a:endParaRPr sz="1000">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2"/>
          <p:cNvSpPr txBox="1"/>
          <p:nvPr>
            <p:ph type="title"/>
          </p:nvPr>
        </p:nvSpPr>
        <p:spPr>
          <a:xfrm>
            <a:off x="588500" y="5459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Chronologie</a:t>
            </a:r>
            <a:endParaRPr sz="800">
              <a:solidFill>
                <a:schemeClr val="dk1"/>
              </a:solidFill>
            </a:endParaRPr>
          </a:p>
        </p:txBody>
      </p:sp>
      <p:sp>
        <p:nvSpPr>
          <p:cNvPr id="219" name="Google Shape;219;p22"/>
          <p:cNvSpPr txBox="1"/>
          <p:nvPr/>
        </p:nvSpPr>
        <p:spPr>
          <a:xfrm>
            <a:off x="454040" y="2804478"/>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a:latin typeface="Lato"/>
                <a:ea typeface="Lato"/>
                <a:cs typeface="Lato"/>
                <a:sym typeface="Lato"/>
              </a:rPr>
              <a:t>2016</a:t>
            </a:r>
            <a:endParaRPr b="1">
              <a:latin typeface="Lato"/>
              <a:ea typeface="Lato"/>
              <a:cs typeface="Lato"/>
              <a:sym typeface="Lato"/>
            </a:endParaRPr>
          </a:p>
        </p:txBody>
      </p:sp>
      <p:sp>
        <p:nvSpPr>
          <p:cNvPr id="220" name="Google Shape;220;p22"/>
          <p:cNvSpPr txBox="1"/>
          <p:nvPr>
            <p:ph idx="4294967295" type="body"/>
          </p:nvPr>
        </p:nvSpPr>
        <p:spPr>
          <a:xfrm>
            <a:off x="722950" y="2030825"/>
            <a:ext cx="624000" cy="23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fr" sz="800"/>
              <a:t>Idée</a:t>
            </a:r>
            <a:endParaRPr sz="800"/>
          </a:p>
        </p:txBody>
      </p:sp>
      <p:sp>
        <p:nvSpPr>
          <p:cNvPr id="221" name="Google Shape;221;p22"/>
          <p:cNvSpPr txBox="1"/>
          <p:nvPr/>
        </p:nvSpPr>
        <p:spPr>
          <a:xfrm>
            <a:off x="1384375" y="2135888"/>
            <a:ext cx="11754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200">
                <a:latin typeface="Lato"/>
                <a:ea typeface="Lato"/>
                <a:cs typeface="Lato"/>
                <a:sym typeface="Lato"/>
              </a:rPr>
              <a:t>Mi-novembre 2016</a:t>
            </a:r>
            <a:endParaRPr b="1" sz="1200">
              <a:latin typeface="Lato"/>
              <a:ea typeface="Lato"/>
              <a:cs typeface="Lato"/>
              <a:sym typeface="Lato"/>
            </a:endParaRPr>
          </a:p>
        </p:txBody>
      </p:sp>
      <p:sp>
        <p:nvSpPr>
          <p:cNvPr id="222" name="Google Shape;222;p22"/>
          <p:cNvSpPr txBox="1"/>
          <p:nvPr>
            <p:ph type="title"/>
          </p:nvPr>
        </p:nvSpPr>
        <p:spPr>
          <a:xfrm>
            <a:off x="1525775" y="3175888"/>
            <a:ext cx="10650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fr" sz="1200">
                <a:solidFill>
                  <a:srgbClr val="000000"/>
                </a:solidFill>
                <a:latin typeface="Lato"/>
                <a:ea typeface="Lato"/>
                <a:cs typeface="Lato"/>
                <a:sym typeface="Lato"/>
              </a:rPr>
              <a:t>First commit</a:t>
            </a:r>
            <a:endParaRPr b="0" sz="1200">
              <a:solidFill>
                <a:srgbClr val="000000"/>
              </a:solidFill>
              <a:latin typeface="Lato"/>
              <a:ea typeface="Lato"/>
              <a:cs typeface="Lato"/>
              <a:sym typeface="Lato"/>
            </a:endParaRPr>
          </a:p>
        </p:txBody>
      </p:sp>
      <p:sp>
        <p:nvSpPr>
          <p:cNvPr id="223" name="Google Shape;223;p22"/>
          <p:cNvSpPr txBox="1"/>
          <p:nvPr/>
        </p:nvSpPr>
        <p:spPr>
          <a:xfrm>
            <a:off x="3120175" y="3001863"/>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200">
                <a:latin typeface="Lato"/>
                <a:ea typeface="Lato"/>
                <a:cs typeface="Lato"/>
                <a:sym typeface="Lato"/>
              </a:rPr>
              <a:t>JJ - 10</a:t>
            </a:r>
            <a:endParaRPr b="1" sz="1200">
              <a:latin typeface="Lato"/>
              <a:ea typeface="Lato"/>
              <a:cs typeface="Lato"/>
              <a:sym typeface="Lato"/>
            </a:endParaRPr>
          </a:p>
        </p:txBody>
      </p:sp>
      <p:pic>
        <p:nvPicPr>
          <p:cNvPr id="224" name="Google Shape;224;p22"/>
          <p:cNvPicPr preferRelativeResize="0"/>
          <p:nvPr/>
        </p:nvPicPr>
        <p:blipFill rotWithShape="1">
          <a:blip r:embed="rId3">
            <a:alphaModFix/>
          </a:blip>
          <a:srcRect b="48397" l="0" r="0" t="48397"/>
          <a:stretch/>
        </p:blipFill>
        <p:spPr>
          <a:xfrm>
            <a:off x="878625" y="2681638"/>
            <a:ext cx="8265375" cy="132432"/>
          </a:xfrm>
          <a:prstGeom prst="rect">
            <a:avLst/>
          </a:prstGeom>
          <a:noFill/>
          <a:ln>
            <a:noFill/>
          </a:ln>
        </p:spPr>
      </p:pic>
      <p:grpSp>
        <p:nvGrpSpPr>
          <p:cNvPr id="225" name="Google Shape;225;p22"/>
          <p:cNvGrpSpPr/>
          <p:nvPr/>
        </p:nvGrpSpPr>
        <p:grpSpPr>
          <a:xfrm>
            <a:off x="839075" y="2402227"/>
            <a:ext cx="92400" cy="411825"/>
            <a:chOff x="845575" y="2563700"/>
            <a:chExt cx="92400" cy="411825"/>
          </a:xfrm>
        </p:grpSpPr>
        <p:cxnSp>
          <p:nvCxnSpPr>
            <p:cNvPr id="226" name="Google Shape;226;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27" name="Google Shape;227;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22"/>
          <p:cNvGrpSpPr/>
          <p:nvPr/>
        </p:nvGrpSpPr>
        <p:grpSpPr>
          <a:xfrm flipH="1" rot="10800000">
            <a:off x="2121924" y="2690264"/>
            <a:ext cx="92400" cy="411825"/>
            <a:chOff x="845575" y="2563700"/>
            <a:chExt cx="92400" cy="411825"/>
          </a:xfrm>
        </p:grpSpPr>
        <p:cxnSp>
          <p:nvCxnSpPr>
            <p:cNvPr id="229" name="Google Shape;229;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0" name="Google Shape;230;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22"/>
          <p:cNvGrpSpPr/>
          <p:nvPr/>
        </p:nvGrpSpPr>
        <p:grpSpPr>
          <a:xfrm flipH="1">
            <a:off x="3404763" y="2402230"/>
            <a:ext cx="92400" cy="411825"/>
            <a:chOff x="2070100" y="2563700"/>
            <a:chExt cx="92400" cy="411825"/>
          </a:xfrm>
        </p:grpSpPr>
        <p:cxnSp>
          <p:nvCxnSpPr>
            <p:cNvPr id="232" name="Google Shape;232;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3" name="Google Shape;233;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2"/>
          <p:cNvGrpSpPr/>
          <p:nvPr/>
        </p:nvGrpSpPr>
        <p:grpSpPr>
          <a:xfrm flipH="1" rot="10800000">
            <a:off x="4824300" y="2702115"/>
            <a:ext cx="92400" cy="411825"/>
            <a:chOff x="845575" y="2563700"/>
            <a:chExt cx="92400" cy="411825"/>
          </a:xfrm>
        </p:grpSpPr>
        <p:cxnSp>
          <p:nvCxnSpPr>
            <p:cNvPr id="235" name="Google Shape;235;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6" name="Google Shape;236;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2"/>
          <p:cNvSpPr txBox="1"/>
          <p:nvPr>
            <p:ph type="title"/>
          </p:nvPr>
        </p:nvSpPr>
        <p:spPr>
          <a:xfrm>
            <a:off x="2697150" y="1983388"/>
            <a:ext cx="1710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fr" sz="1200">
                <a:solidFill>
                  <a:srgbClr val="000000"/>
                </a:solidFill>
                <a:latin typeface="Lato"/>
                <a:ea typeface="Lato"/>
                <a:cs typeface="Lato"/>
                <a:sym typeface="Lato"/>
              </a:rPr>
              <a:t>1</a:t>
            </a:r>
            <a:r>
              <a:rPr b="0" baseline="30000" lang="fr" sz="1200">
                <a:solidFill>
                  <a:srgbClr val="000000"/>
                </a:solidFill>
                <a:latin typeface="Lato"/>
                <a:ea typeface="Lato"/>
                <a:cs typeface="Lato"/>
                <a:sym typeface="Lato"/>
              </a:rPr>
              <a:t>er</a:t>
            </a:r>
            <a:r>
              <a:rPr b="0" lang="fr" sz="1200">
                <a:solidFill>
                  <a:srgbClr val="000000"/>
                </a:solidFill>
                <a:latin typeface="Lato"/>
                <a:ea typeface="Lato"/>
                <a:cs typeface="Lato"/>
                <a:sym typeface="Lato"/>
              </a:rPr>
              <a:t> Bêta disponible</a:t>
            </a:r>
            <a:endParaRPr b="0" sz="1200">
              <a:solidFill>
                <a:srgbClr val="000000"/>
              </a:solidFill>
              <a:latin typeface="Lato"/>
              <a:ea typeface="Lato"/>
              <a:cs typeface="Lato"/>
              <a:sym typeface="Lato"/>
            </a:endParaRPr>
          </a:p>
        </p:txBody>
      </p:sp>
      <p:sp>
        <p:nvSpPr>
          <p:cNvPr id="238" name="Google Shape;238;p22"/>
          <p:cNvSpPr txBox="1"/>
          <p:nvPr/>
        </p:nvSpPr>
        <p:spPr>
          <a:xfrm>
            <a:off x="4258050" y="2135888"/>
            <a:ext cx="12249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fr" sz="1200">
                <a:solidFill>
                  <a:schemeClr val="accent3"/>
                </a:solidFill>
                <a:latin typeface="Lato"/>
                <a:ea typeface="Lato"/>
                <a:cs typeface="Lato"/>
                <a:sym typeface="Lato"/>
              </a:rPr>
              <a:t>26 novembre </a:t>
            </a:r>
            <a:r>
              <a:rPr b="1" lang="fr" sz="1200">
                <a:solidFill>
                  <a:schemeClr val="accent3"/>
                </a:solidFill>
                <a:latin typeface="Lato"/>
                <a:ea typeface="Lato"/>
                <a:cs typeface="Lato"/>
                <a:sym typeface="Lato"/>
              </a:rPr>
              <a:t> 2016</a:t>
            </a:r>
            <a:endParaRPr>
              <a:solidFill>
                <a:schemeClr val="accent3"/>
              </a:solidFill>
            </a:endParaRPr>
          </a:p>
        </p:txBody>
      </p:sp>
      <p:pic>
        <p:nvPicPr>
          <p:cNvPr id="239" name="Google Shape;239;p22"/>
          <p:cNvPicPr preferRelativeResize="0"/>
          <p:nvPr/>
        </p:nvPicPr>
        <p:blipFill>
          <a:blip r:embed="rId4">
            <a:alphaModFix/>
          </a:blip>
          <a:stretch>
            <a:fillRect/>
          </a:stretch>
        </p:blipFill>
        <p:spPr>
          <a:xfrm>
            <a:off x="764650" y="1798313"/>
            <a:ext cx="249999" cy="231000"/>
          </a:xfrm>
          <a:prstGeom prst="rect">
            <a:avLst/>
          </a:prstGeom>
          <a:noFill/>
          <a:ln>
            <a:noFill/>
          </a:ln>
        </p:spPr>
      </p:pic>
      <p:sp>
        <p:nvSpPr>
          <p:cNvPr id="240" name="Google Shape;240;p22"/>
          <p:cNvSpPr txBox="1"/>
          <p:nvPr>
            <p:ph type="title"/>
          </p:nvPr>
        </p:nvSpPr>
        <p:spPr>
          <a:xfrm>
            <a:off x="4258050" y="3281313"/>
            <a:ext cx="1398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fr" sz="1200">
                <a:solidFill>
                  <a:srgbClr val="000000"/>
                </a:solidFill>
                <a:latin typeface="Lato"/>
                <a:ea typeface="Lato"/>
                <a:cs typeface="Lato"/>
                <a:sym typeface="Lato"/>
              </a:rPr>
              <a:t>Naissance  Svelte</a:t>
            </a:r>
            <a:endParaRPr b="0" sz="1200">
              <a:solidFill>
                <a:srgbClr val="000000"/>
              </a:solidFill>
              <a:latin typeface="Lato"/>
              <a:ea typeface="Lato"/>
              <a:cs typeface="Lato"/>
              <a:sym typeface="Lato"/>
            </a:endParaRPr>
          </a:p>
        </p:txBody>
      </p:sp>
      <p:pic>
        <p:nvPicPr>
          <p:cNvPr id="241" name="Google Shape;241;p22"/>
          <p:cNvPicPr preferRelativeResize="0"/>
          <p:nvPr/>
        </p:nvPicPr>
        <p:blipFill>
          <a:blip r:embed="rId5">
            <a:alphaModFix/>
          </a:blip>
          <a:stretch>
            <a:fillRect/>
          </a:stretch>
        </p:blipFill>
        <p:spPr>
          <a:xfrm>
            <a:off x="4685800" y="4337625"/>
            <a:ext cx="382399" cy="460599"/>
          </a:xfrm>
          <a:prstGeom prst="rect">
            <a:avLst/>
          </a:prstGeom>
          <a:noFill/>
          <a:ln>
            <a:noFill/>
          </a:ln>
        </p:spPr>
      </p:pic>
      <p:grpSp>
        <p:nvGrpSpPr>
          <p:cNvPr id="242" name="Google Shape;242;p22"/>
          <p:cNvGrpSpPr/>
          <p:nvPr/>
        </p:nvGrpSpPr>
        <p:grpSpPr>
          <a:xfrm flipH="1">
            <a:off x="6139388" y="2402230"/>
            <a:ext cx="92400" cy="411825"/>
            <a:chOff x="2070100" y="2563700"/>
            <a:chExt cx="92400" cy="411825"/>
          </a:xfrm>
        </p:grpSpPr>
        <p:cxnSp>
          <p:nvCxnSpPr>
            <p:cNvPr id="243" name="Google Shape;243;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4" name="Google Shape;244;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22"/>
          <p:cNvGrpSpPr/>
          <p:nvPr/>
        </p:nvGrpSpPr>
        <p:grpSpPr>
          <a:xfrm flipH="1" rot="10800000">
            <a:off x="7407263" y="2702115"/>
            <a:ext cx="92400" cy="411825"/>
            <a:chOff x="845575" y="2563700"/>
            <a:chExt cx="92400" cy="411825"/>
          </a:xfrm>
        </p:grpSpPr>
        <p:cxnSp>
          <p:nvCxnSpPr>
            <p:cNvPr id="246" name="Google Shape;246;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7" name="Google Shape;247;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22"/>
          <p:cNvGrpSpPr/>
          <p:nvPr/>
        </p:nvGrpSpPr>
        <p:grpSpPr>
          <a:xfrm flipH="1">
            <a:off x="8625238" y="2402230"/>
            <a:ext cx="92400" cy="411825"/>
            <a:chOff x="2070100" y="2563700"/>
            <a:chExt cx="92400" cy="411825"/>
          </a:xfrm>
        </p:grpSpPr>
        <p:cxnSp>
          <p:nvCxnSpPr>
            <p:cNvPr id="249" name="Google Shape;249;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50" name="Google Shape;250;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22"/>
          <p:cNvSpPr txBox="1"/>
          <p:nvPr>
            <p:ph type="title"/>
          </p:nvPr>
        </p:nvSpPr>
        <p:spPr>
          <a:xfrm>
            <a:off x="5884200" y="2030838"/>
            <a:ext cx="7458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fr" sz="1200">
                <a:solidFill>
                  <a:srgbClr val="000000"/>
                </a:solidFill>
                <a:latin typeface="Lato"/>
                <a:ea typeface="Lato"/>
                <a:cs typeface="Lato"/>
                <a:sym typeface="Lato"/>
              </a:rPr>
              <a:t>v1.0.0</a:t>
            </a:r>
            <a:endParaRPr b="0" sz="1200">
              <a:solidFill>
                <a:srgbClr val="000000"/>
              </a:solidFill>
              <a:latin typeface="Lato"/>
              <a:ea typeface="Lato"/>
              <a:cs typeface="Lato"/>
              <a:sym typeface="Lato"/>
            </a:endParaRPr>
          </a:p>
        </p:txBody>
      </p:sp>
      <p:sp>
        <p:nvSpPr>
          <p:cNvPr id="252" name="Google Shape;252;p22"/>
          <p:cNvSpPr txBox="1"/>
          <p:nvPr/>
        </p:nvSpPr>
        <p:spPr>
          <a:xfrm>
            <a:off x="5812700" y="3001863"/>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200">
                <a:latin typeface="Lato"/>
                <a:ea typeface="Lato"/>
                <a:cs typeface="Lato"/>
                <a:sym typeface="Lato"/>
              </a:rPr>
              <a:t>JJ + 3</a:t>
            </a:r>
            <a:endParaRPr b="1" sz="1200">
              <a:latin typeface="Lato"/>
              <a:ea typeface="Lato"/>
              <a:cs typeface="Lato"/>
              <a:sym typeface="Lato"/>
            </a:endParaRPr>
          </a:p>
        </p:txBody>
      </p:sp>
      <p:sp>
        <p:nvSpPr>
          <p:cNvPr id="253" name="Google Shape;253;p22"/>
          <p:cNvSpPr txBox="1"/>
          <p:nvPr/>
        </p:nvSpPr>
        <p:spPr>
          <a:xfrm>
            <a:off x="6865762" y="2135888"/>
            <a:ext cx="11754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200">
                <a:latin typeface="Lato"/>
                <a:ea typeface="Lato"/>
                <a:cs typeface="Lato"/>
                <a:sym typeface="Lato"/>
              </a:rPr>
              <a:t>Avril 2018</a:t>
            </a:r>
            <a:endParaRPr b="1" sz="1200">
              <a:latin typeface="Lato"/>
              <a:ea typeface="Lato"/>
              <a:cs typeface="Lato"/>
              <a:sym typeface="Lato"/>
            </a:endParaRPr>
          </a:p>
        </p:txBody>
      </p:sp>
      <p:sp>
        <p:nvSpPr>
          <p:cNvPr id="254" name="Google Shape;254;p22"/>
          <p:cNvSpPr txBox="1"/>
          <p:nvPr>
            <p:ph type="title"/>
          </p:nvPr>
        </p:nvSpPr>
        <p:spPr>
          <a:xfrm>
            <a:off x="7154050" y="3308763"/>
            <a:ext cx="7458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fr" sz="1200">
                <a:solidFill>
                  <a:srgbClr val="000000"/>
                </a:solidFill>
                <a:latin typeface="Lato"/>
                <a:ea typeface="Lato"/>
                <a:cs typeface="Lato"/>
                <a:sym typeface="Lato"/>
              </a:rPr>
              <a:t>v2.0.0</a:t>
            </a:r>
            <a:endParaRPr b="0" sz="1200">
              <a:solidFill>
                <a:srgbClr val="000000"/>
              </a:solidFill>
              <a:latin typeface="Lato"/>
              <a:ea typeface="Lato"/>
              <a:cs typeface="Lato"/>
              <a:sym typeface="Lato"/>
            </a:endParaRPr>
          </a:p>
        </p:txBody>
      </p:sp>
      <p:sp>
        <p:nvSpPr>
          <p:cNvPr id="255" name="Google Shape;255;p22"/>
          <p:cNvSpPr txBox="1"/>
          <p:nvPr/>
        </p:nvSpPr>
        <p:spPr>
          <a:xfrm>
            <a:off x="8205400" y="3001863"/>
            <a:ext cx="932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fr" sz="1200">
                <a:latin typeface="Lato"/>
                <a:ea typeface="Lato"/>
                <a:cs typeface="Lato"/>
                <a:sym typeface="Lato"/>
              </a:rPr>
              <a:t>Avril 2019</a:t>
            </a:r>
            <a:endParaRPr b="1" sz="1200">
              <a:latin typeface="Lato"/>
              <a:ea typeface="Lato"/>
              <a:cs typeface="Lato"/>
              <a:sym typeface="Lato"/>
            </a:endParaRPr>
          </a:p>
        </p:txBody>
      </p:sp>
      <p:sp>
        <p:nvSpPr>
          <p:cNvPr id="256" name="Google Shape;256;p22"/>
          <p:cNvSpPr txBox="1"/>
          <p:nvPr>
            <p:ph type="title"/>
          </p:nvPr>
        </p:nvSpPr>
        <p:spPr>
          <a:xfrm>
            <a:off x="8276900" y="2030838"/>
            <a:ext cx="7458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0" lang="fr" sz="1200">
                <a:solidFill>
                  <a:srgbClr val="000000"/>
                </a:solidFill>
                <a:latin typeface="Lato"/>
                <a:ea typeface="Lato"/>
                <a:cs typeface="Lato"/>
                <a:sym typeface="Lato"/>
              </a:rPr>
              <a:t>v3.0.0</a:t>
            </a:r>
            <a:endParaRPr b="0" sz="1200">
              <a:solidFill>
                <a:srgbClr val="000000"/>
              </a:solidFill>
              <a:latin typeface="Lato"/>
              <a:ea typeface="Lato"/>
              <a:cs typeface="Lato"/>
              <a:sym typeface="Lato"/>
            </a:endParaRPr>
          </a:p>
        </p:txBody>
      </p:sp>
      <p:sp>
        <p:nvSpPr>
          <p:cNvPr id="257" name="Google Shape;257;p22"/>
          <p:cNvSpPr txBox="1"/>
          <p:nvPr/>
        </p:nvSpPr>
        <p:spPr>
          <a:xfrm>
            <a:off x="0" y="0"/>
            <a:ext cx="4572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3"/>
          <p:cNvSpPr txBox="1"/>
          <p:nvPr>
            <p:ph type="title"/>
          </p:nvPr>
        </p:nvSpPr>
        <p:spPr>
          <a:xfrm>
            <a:off x="687000" y="638225"/>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Installation et setup d’un projet Svelte</a:t>
            </a:r>
            <a:endParaRPr sz="2400">
              <a:solidFill>
                <a:schemeClr val="dk1"/>
              </a:solidFill>
            </a:endParaRPr>
          </a:p>
        </p:txBody>
      </p:sp>
      <p:sp>
        <p:nvSpPr>
          <p:cNvPr id="263" name="Google Shape;263;p23"/>
          <p:cNvSpPr txBox="1"/>
          <p:nvPr/>
        </p:nvSpPr>
        <p:spPr>
          <a:xfrm>
            <a:off x="0" y="0"/>
            <a:ext cx="394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264" name="Google Shape;264;p23"/>
          <p:cNvPicPr preferRelativeResize="0"/>
          <p:nvPr/>
        </p:nvPicPr>
        <p:blipFill>
          <a:blip r:embed="rId3">
            <a:alphaModFix/>
          </a:blip>
          <a:stretch>
            <a:fillRect/>
          </a:stretch>
        </p:blipFill>
        <p:spPr>
          <a:xfrm>
            <a:off x="8097500" y="3958700"/>
            <a:ext cx="858776" cy="1034351"/>
          </a:xfrm>
          <a:prstGeom prst="rect">
            <a:avLst/>
          </a:prstGeom>
          <a:noFill/>
          <a:ln>
            <a:noFill/>
          </a:ln>
        </p:spPr>
      </p:pic>
      <p:pic>
        <p:nvPicPr>
          <p:cNvPr id="265" name="Google Shape;265;p23"/>
          <p:cNvPicPr preferRelativeResize="0"/>
          <p:nvPr/>
        </p:nvPicPr>
        <p:blipFill rotWithShape="1">
          <a:blip r:embed="rId4">
            <a:alphaModFix/>
          </a:blip>
          <a:srcRect b="139" l="0" r="0" t="129"/>
          <a:stretch/>
        </p:blipFill>
        <p:spPr>
          <a:xfrm>
            <a:off x="1344423" y="1689575"/>
            <a:ext cx="6130478" cy="3349624"/>
          </a:xfrm>
          <a:prstGeom prst="rect">
            <a:avLst/>
          </a:prstGeom>
          <a:noFill/>
          <a:ln>
            <a:noFill/>
          </a:ln>
          <a:effectLst>
            <a:outerShdw blurRad="57150" rotWithShape="0" algn="bl" dir="5400000" dist="19050">
              <a:srgbClr val="000000">
                <a:alpha val="50000"/>
              </a:srgbClr>
            </a:outerShdw>
          </a:effectLst>
        </p:spPr>
      </p:pic>
      <p:sp>
        <p:nvSpPr>
          <p:cNvPr id="266" name="Google Shape;266;p23"/>
          <p:cNvSpPr txBox="1"/>
          <p:nvPr/>
        </p:nvSpPr>
        <p:spPr>
          <a:xfrm>
            <a:off x="2781750" y="1239050"/>
            <a:ext cx="35805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u="sng">
                <a:latin typeface="Lato"/>
                <a:ea typeface="Lato"/>
                <a:cs typeface="Lato"/>
                <a:sym typeface="Lato"/>
              </a:rPr>
              <a:t>Svelte REPL</a:t>
            </a:r>
            <a:r>
              <a:rPr lang="fr" sz="1300">
                <a:latin typeface="Lato"/>
                <a:ea typeface="Lato"/>
                <a:cs typeface="Lato"/>
                <a:sym typeface="Lato"/>
              </a:rPr>
              <a:t> (Read-Eval-Print-Loop)</a:t>
            </a:r>
            <a:endParaRPr sz="13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687000" y="638225"/>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Installation et setup d’un projet Svelte</a:t>
            </a:r>
            <a:endParaRPr sz="2400">
              <a:solidFill>
                <a:schemeClr val="dk1"/>
              </a:solidFill>
            </a:endParaRPr>
          </a:p>
        </p:txBody>
      </p:sp>
      <p:sp>
        <p:nvSpPr>
          <p:cNvPr id="272" name="Google Shape;272;p24"/>
          <p:cNvSpPr txBox="1"/>
          <p:nvPr/>
        </p:nvSpPr>
        <p:spPr>
          <a:xfrm>
            <a:off x="0" y="0"/>
            <a:ext cx="3949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273" name="Google Shape;273;p24"/>
          <p:cNvPicPr preferRelativeResize="0"/>
          <p:nvPr/>
        </p:nvPicPr>
        <p:blipFill>
          <a:blip r:embed="rId3">
            <a:alphaModFix/>
          </a:blip>
          <a:stretch>
            <a:fillRect/>
          </a:stretch>
        </p:blipFill>
        <p:spPr>
          <a:xfrm>
            <a:off x="8097500" y="3958700"/>
            <a:ext cx="858776" cy="1034351"/>
          </a:xfrm>
          <a:prstGeom prst="rect">
            <a:avLst/>
          </a:prstGeom>
          <a:noFill/>
          <a:ln>
            <a:noFill/>
          </a:ln>
        </p:spPr>
      </p:pic>
      <p:sp>
        <p:nvSpPr>
          <p:cNvPr id="274" name="Google Shape;274;p24"/>
          <p:cNvSpPr txBox="1"/>
          <p:nvPr/>
        </p:nvSpPr>
        <p:spPr>
          <a:xfrm>
            <a:off x="2812250" y="2008300"/>
            <a:ext cx="37464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fr" sz="1200">
                <a:highlight>
                  <a:schemeClr val="lt2"/>
                </a:highlight>
                <a:latin typeface="Comfortaa"/>
                <a:ea typeface="Comfortaa"/>
                <a:cs typeface="Comfortaa"/>
                <a:sym typeface="Comfortaa"/>
              </a:rPr>
              <a:t>npx degit sveltejs/template my-svelte-project</a:t>
            </a:r>
            <a:endParaRPr sz="1200">
              <a:highlight>
                <a:schemeClr val="lt2"/>
              </a:highlight>
              <a:latin typeface="Comfortaa"/>
              <a:ea typeface="Comfortaa"/>
              <a:cs typeface="Comfortaa"/>
              <a:sym typeface="Comfortaa"/>
            </a:endParaRPr>
          </a:p>
        </p:txBody>
      </p:sp>
      <p:sp>
        <p:nvSpPr>
          <p:cNvPr id="275" name="Google Shape;275;p24"/>
          <p:cNvSpPr txBox="1"/>
          <p:nvPr/>
        </p:nvSpPr>
        <p:spPr>
          <a:xfrm>
            <a:off x="2812250" y="2614288"/>
            <a:ext cx="37464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fr" sz="1200">
                <a:highlight>
                  <a:schemeClr val="lt2"/>
                </a:highlight>
                <a:latin typeface="Comfortaa"/>
                <a:ea typeface="Comfortaa"/>
                <a:cs typeface="Comfortaa"/>
                <a:sym typeface="Comfortaa"/>
              </a:rPr>
              <a:t>yarn install</a:t>
            </a:r>
            <a:r>
              <a:rPr lang="fr" sz="1200">
                <a:latin typeface="Comfortaa"/>
                <a:ea typeface="Comfortaa"/>
                <a:cs typeface="Comfortaa"/>
                <a:sym typeface="Comfortaa"/>
              </a:rPr>
              <a:t>       </a:t>
            </a:r>
            <a:r>
              <a:rPr lang="fr" sz="1200">
                <a:highlight>
                  <a:schemeClr val="lt2"/>
                </a:highlight>
                <a:latin typeface="Comfortaa"/>
                <a:ea typeface="Comfortaa"/>
                <a:cs typeface="Comfortaa"/>
                <a:sym typeface="Comfortaa"/>
              </a:rPr>
              <a:t>// ou</a:t>
            </a:r>
            <a:r>
              <a:rPr lang="fr" sz="1200">
                <a:latin typeface="Comfortaa"/>
                <a:ea typeface="Comfortaa"/>
                <a:cs typeface="Comfortaa"/>
                <a:sym typeface="Comfortaa"/>
              </a:rPr>
              <a:t>        </a:t>
            </a:r>
            <a:r>
              <a:rPr lang="fr" sz="1200">
                <a:highlight>
                  <a:schemeClr val="lt2"/>
                </a:highlight>
                <a:latin typeface="Comfortaa"/>
                <a:ea typeface="Comfortaa"/>
                <a:cs typeface="Comfortaa"/>
                <a:sym typeface="Comfortaa"/>
              </a:rPr>
              <a:t>npm install</a:t>
            </a:r>
            <a:endParaRPr sz="1200">
              <a:highlight>
                <a:schemeClr val="lt2"/>
              </a:highlight>
              <a:latin typeface="Comfortaa"/>
              <a:ea typeface="Comfortaa"/>
              <a:cs typeface="Comfortaa"/>
              <a:sym typeface="Comfortaa"/>
            </a:endParaRPr>
          </a:p>
        </p:txBody>
      </p:sp>
      <p:sp>
        <p:nvSpPr>
          <p:cNvPr id="276" name="Google Shape;276;p24"/>
          <p:cNvSpPr txBox="1"/>
          <p:nvPr/>
        </p:nvSpPr>
        <p:spPr>
          <a:xfrm>
            <a:off x="2877450" y="3297100"/>
            <a:ext cx="3307800" cy="369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fr" sz="1200">
                <a:highlight>
                  <a:schemeClr val="lt2"/>
                </a:highlight>
                <a:latin typeface="Comfortaa"/>
                <a:ea typeface="Comfortaa"/>
                <a:cs typeface="Comfortaa"/>
                <a:sym typeface="Comfortaa"/>
              </a:rPr>
              <a:t>yarn dev</a:t>
            </a:r>
            <a:r>
              <a:rPr lang="fr" sz="1200">
                <a:latin typeface="Comfortaa"/>
                <a:ea typeface="Comfortaa"/>
                <a:cs typeface="Comfortaa"/>
                <a:sym typeface="Comfortaa"/>
              </a:rPr>
              <a:t>         </a:t>
            </a:r>
            <a:r>
              <a:rPr lang="fr" sz="1200">
                <a:highlight>
                  <a:schemeClr val="lt2"/>
                </a:highlight>
                <a:latin typeface="Comfortaa"/>
                <a:ea typeface="Comfortaa"/>
                <a:cs typeface="Comfortaa"/>
                <a:sym typeface="Comfortaa"/>
              </a:rPr>
              <a:t>// ou </a:t>
            </a:r>
            <a:r>
              <a:rPr lang="fr" sz="1200">
                <a:latin typeface="Comfortaa"/>
                <a:ea typeface="Comfortaa"/>
                <a:cs typeface="Comfortaa"/>
                <a:sym typeface="Comfortaa"/>
              </a:rPr>
              <a:t>      </a:t>
            </a:r>
            <a:r>
              <a:rPr lang="fr" sz="1200">
                <a:highlight>
                  <a:schemeClr val="lt2"/>
                </a:highlight>
                <a:latin typeface="Comfortaa"/>
                <a:ea typeface="Comfortaa"/>
                <a:cs typeface="Comfortaa"/>
                <a:sym typeface="Comfortaa"/>
              </a:rPr>
              <a:t>npm run dev</a:t>
            </a:r>
            <a:endParaRPr sz="1200">
              <a:highlight>
                <a:schemeClr val="lt2"/>
              </a:highlight>
              <a:latin typeface="Comfortaa"/>
              <a:ea typeface="Comfortaa"/>
              <a:cs typeface="Comfortaa"/>
              <a:sym typeface="Comfortaa"/>
            </a:endParaRPr>
          </a:p>
        </p:txBody>
      </p:sp>
      <p:sp>
        <p:nvSpPr>
          <p:cNvPr id="277" name="Google Shape;277;p24"/>
          <p:cNvSpPr txBox="1"/>
          <p:nvPr/>
        </p:nvSpPr>
        <p:spPr>
          <a:xfrm>
            <a:off x="3675900" y="1438775"/>
            <a:ext cx="1792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u="sng">
                <a:latin typeface="Lato"/>
                <a:ea typeface="Lato"/>
                <a:cs typeface="Lato"/>
                <a:sym typeface="Lato"/>
              </a:rPr>
              <a:t>Degit</a:t>
            </a:r>
            <a:endParaRPr sz="1300" u="sng">
              <a:latin typeface="Lato"/>
              <a:ea typeface="Lato"/>
              <a:cs typeface="Lato"/>
              <a:sym typeface="Lato"/>
            </a:endParaRPr>
          </a:p>
        </p:txBody>
      </p:sp>
      <p:sp>
        <p:nvSpPr>
          <p:cNvPr id="278" name="Google Shape;278;p24"/>
          <p:cNvSpPr txBox="1"/>
          <p:nvPr/>
        </p:nvSpPr>
        <p:spPr>
          <a:xfrm>
            <a:off x="1020050" y="2000500"/>
            <a:ext cx="1792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u="sng">
                <a:latin typeface="Lato"/>
                <a:ea typeface="Lato"/>
                <a:cs typeface="Lato"/>
                <a:sym typeface="Lato"/>
              </a:rPr>
              <a:t>Etape 1 : </a:t>
            </a:r>
            <a:endParaRPr sz="1300" u="sng">
              <a:latin typeface="Lato"/>
              <a:ea typeface="Lato"/>
              <a:cs typeface="Lato"/>
              <a:sym typeface="Lato"/>
            </a:endParaRPr>
          </a:p>
        </p:txBody>
      </p:sp>
      <p:sp>
        <p:nvSpPr>
          <p:cNvPr id="279" name="Google Shape;279;p24"/>
          <p:cNvSpPr txBox="1"/>
          <p:nvPr/>
        </p:nvSpPr>
        <p:spPr>
          <a:xfrm>
            <a:off x="1020050" y="2648800"/>
            <a:ext cx="1792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u="sng">
                <a:latin typeface="Lato"/>
                <a:ea typeface="Lato"/>
                <a:cs typeface="Lato"/>
                <a:sym typeface="Lato"/>
              </a:rPr>
              <a:t>Etape 2 : </a:t>
            </a:r>
            <a:endParaRPr sz="1300" u="sng">
              <a:latin typeface="Lato"/>
              <a:ea typeface="Lato"/>
              <a:cs typeface="Lato"/>
              <a:sym typeface="Lato"/>
            </a:endParaRPr>
          </a:p>
        </p:txBody>
      </p:sp>
      <p:sp>
        <p:nvSpPr>
          <p:cNvPr id="280" name="Google Shape;280;p24"/>
          <p:cNvSpPr txBox="1"/>
          <p:nvPr/>
        </p:nvSpPr>
        <p:spPr>
          <a:xfrm>
            <a:off x="1020050" y="3297100"/>
            <a:ext cx="1792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u="sng">
                <a:latin typeface="Lato"/>
                <a:ea typeface="Lato"/>
                <a:cs typeface="Lato"/>
                <a:sym typeface="Lato"/>
              </a:rPr>
              <a:t>Etape 3 : </a:t>
            </a:r>
            <a:endParaRPr sz="1300" u="sng">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25"/>
          <p:cNvPicPr preferRelativeResize="0"/>
          <p:nvPr/>
        </p:nvPicPr>
        <p:blipFill rotWithShape="1">
          <a:blip r:embed="rId3">
            <a:alphaModFix/>
          </a:blip>
          <a:srcRect b="0" l="109" r="99" t="0"/>
          <a:stretch/>
        </p:blipFill>
        <p:spPr>
          <a:xfrm>
            <a:off x="4972825" y="1418500"/>
            <a:ext cx="3553826" cy="3659901"/>
          </a:xfrm>
          <a:prstGeom prst="rect">
            <a:avLst/>
          </a:prstGeom>
          <a:noFill/>
          <a:ln>
            <a:noFill/>
          </a:ln>
          <a:effectLst>
            <a:outerShdw blurRad="57150" rotWithShape="0" algn="bl" dir="5400000" dist="19050">
              <a:srgbClr val="000000">
                <a:alpha val="50000"/>
              </a:srgbClr>
            </a:outerShdw>
          </a:effectLst>
        </p:spPr>
      </p:pic>
      <p:sp>
        <p:nvSpPr>
          <p:cNvPr id="286" name="Google Shape;286;p25"/>
          <p:cNvSpPr txBox="1"/>
          <p:nvPr>
            <p:ph type="title"/>
          </p:nvPr>
        </p:nvSpPr>
        <p:spPr>
          <a:xfrm>
            <a:off x="669425" y="638225"/>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accent3"/>
                </a:solidFill>
              </a:rPr>
              <a:t>Les fonctionnalités / Découverte</a:t>
            </a:r>
            <a:endParaRPr sz="2400">
              <a:solidFill>
                <a:schemeClr val="accent3"/>
              </a:solidFill>
            </a:endParaRPr>
          </a:p>
        </p:txBody>
      </p:sp>
      <p:sp>
        <p:nvSpPr>
          <p:cNvPr id="287" name="Google Shape;287;p25"/>
          <p:cNvSpPr txBox="1"/>
          <p:nvPr/>
        </p:nvSpPr>
        <p:spPr>
          <a:xfrm>
            <a:off x="0" y="0"/>
            <a:ext cx="414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288" name="Google Shape;288;p25"/>
          <p:cNvPicPr preferRelativeResize="0"/>
          <p:nvPr/>
        </p:nvPicPr>
        <p:blipFill>
          <a:blip r:embed="rId4">
            <a:alphaModFix/>
          </a:blip>
          <a:stretch>
            <a:fillRect/>
          </a:stretch>
        </p:blipFill>
        <p:spPr>
          <a:xfrm>
            <a:off x="8097500" y="3958700"/>
            <a:ext cx="858776" cy="1034351"/>
          </a:xfrm>
          <a:prstGeom prst="rect">
            <a:avLst/>
          </a:prstGeom>
          <a:noFill/>
          <a:ln>
            <a:noFill/>
          </a:ln>
        </p:spPr>
      </p:pic>
      <p:pic>
        <p:nvPicPr>
          <p:cNvPr id="289" name="Google Shape;289;p25"/>
          <p:cNvPicPr preferRelativeResize="0"/>
          <p:nvPr/>
        </p:nvPicPr>
        <p:blipFill rotWithShape="1">
          <a:blip r:embed="rId5">
            <a:alphaModFix/>
          </a:blip>
          <a:srcRect b="1876" l="0" r="0" t="1886"/>
          <a:stretch/>
        </p:blipFill>
        <p:spPr>
          <a:xfrm>
            <a:off x="222125" y="1418500"/>
            <a:ext cx="3508376" cy="3659901"/>
          </a:xfrm>
          <a:prstGeom prst="rect">
            <a:avLst/>
          </a:prstGeom>
          <a:noFill/>
          <a:ln>
            <a:noFill/>
          </a:ln>
          <a:effectLst>
            <a:outerShdw blurRad="57150" rotWithShape="0" algn="bl" dir="5400000" dist="19050">
              <a:srgbClr val="000000">
                <a:alpha val="50000"/>
              </a:srgbClr>
            </a:outerShdw>
          </a:effectLst>
        </p:spPr>
      </p:pic>
      <p:cxnSp>
        <p:nvCxnSpPr>
          <p:cNvPr id="290" name="Google Shape;290;p25"/>
          <p:cNvCxnSpPr/>
          <p:nvPr/>
        </p:nvCxnSpPr>
        <p:spPr>
          <a:xfrm rot="10800000">
            <a:off x="1876050" y="4614300"/>
            <a:ext cx="394800" cy="0"/>
          </a:xfrm>
          <a:prstGeom prst="straightConnector1">
            <a:avLst/>
          </a:prstGeom>
          <a:noFill/>
          <a:ln cap="flat" cmpd="sng" w="19050">
            <a:solidFill>
              <a:schemeClr val="accent3"/>
            </a:solidFill>
            <a:prstDash val="solid"/>
            <a:round/>
            <a:headEnd len="med" w="med" type="none"/>
            <a:tailEnd len="med" w="med" type="triangle"/>
          </a:ln>
        </p:spPr>
      </p:cxnSp>
      <p:cxnSp>
        <p:nvCxnSpPr>
          <p:cNvPr id="291" name="Google Shape;291;p25"/>
          <p:cNvCxnSpPr/>
          <p:nvPr/>
        </p:nvCxnSpPr>
        <p:spPr>
          <a:xfrm>
            <a:off x="4146900" y="2994650"/>
            <a:ext cx="308700" cy="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26"/>
          <p:cNvPicPr preferRelativeResize="0"/>
          <p:nvPr/>
        </p:nvPicPr>
        <p:blipFill>
          <a:blip r:embed="rId3">
            <a:alphaModFix/>
          </a:blip>
          <a:stretch>
            <a:fillRect/>
          </a:stretch>
        </p:blipFill>
        <p:spPr>
          <a:xfrm>
            <a:off x="5218050" y="1349550"/>
            <a:ext cx="3609400" cy="3542724"/>
          </a:xfrm>
          <a:prstGeom prst="rect">
            <a:avLst/>
          </a:prstGeom>
          <a:noFill/>
          <a:ln>
            <a:noFill/>
          </a:ln>
          <a:effectLst>
            <a:outerShdw blurRad="57150" rotWithShape="0" algn="bl" dir="5400000" dist="19050">
              <a:srgbClr val="000000">
                <a:alpha val="50000"/>
              </a:srgbClr>
            </a:outerShdw>
          </a:effectLst>
        </p:spPr>
      </p:pic>
      <p:sp>
        <p:nvSpPr>
          <p:cNvPr id="297" name="Google Shape;297;p26"/>
          <p:cNvSpPr txBox="1"/>
          <p:nvPr>
            <p:ph type="title"/>
          </p:nvPr>
        </p:nvSpPr>
        <p:spPr>
          <a:xfrm>
            <a:off x="727650" y="638250"/>
            <a:ext cx="7688700" cy="535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2400">
                <a:solidFill>
                  <a:schemeClr val="dk1"/>
                </a:solidFill>
              </a:rPr>
              <a:t>Les fonctionnalités / Découverte</a:t>
            </a:r>
            <a:endParaRPr sz="2400">
              <a:solidFill>
                <a:schemeClr val="dk1"/>
              </a:solidFill>
            </a:endParaRPr>
          </a:p>
        </p:txBody>
      </p:sp>
      <p:sp>
        <p:nvSpPr>
          <p:cNvPr id="298" name="Google Shape;298;p26"/>
          <p:cNvSpPr txBox="1"/>
          <p:nvPr/>
        </p:nvSpPr>
        <p:spPr>
          <a:xfrm>
            <a:off x="0" y="0"/>
            <a:ext cx="4146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rgbClr val="999999"/>
                </a:solidFill>
                <a:latin typeface="Lato"/>
                <a:ea typeface="Lato"/>
                <a:cs typeface="Lato"/>
                <a:sym typeface="Lato"/>
              </a:rPr>
              <a:t>Université Claude Bernard Lyon 1 | Mif13 : Web avancé, web mobile | 2021-2022</a:t>
            </a:r>
            <a:endParaRPr sz="800">
              <a:solidFill>
                <a:srgbClr val="999999"/>
              </a:solidFill>
              <a:latin typeface="Lato"/>
              <a:ea typeface="Lato"/>
              <a:cs typeface="Lato"/>
              <a:sym typeface="Lato"/>
            </a:endParaRPr>
          </a:p>
        </p:txBody>
      </p:sp>
      <p:pic>
        <p:nvPicPr>
          <p:cNvPr id="299" name="Google Shape;299;p26"/>
          <p:cNvPicPr preferRelativeResize="0"/>
          <p:nvPr/>
        </p:nvPicPr>
        <p:blipFill>
          <a:blip r:embed="rId4">
            <a:alphaModFix/>
          </a:blip>
          <a:stretch>
            <a:fillRect/>
          </a:stretch>
        </p:blipFill>
        <p:spPr>
          <a:xfrm>
            <a:off x="8097500" y="3958700"/>
            <a:ext cx="858776" cy="1034351"/>
          </a:xfrm>
          <a:prstGeom prst="rect">
            <a:avLst/>
          </a:prstGeom>
          <a:noFill/>
          <a:ln>
            <a:noFill/>
          </a:ln>
        </p:spPr>
      </p:pic>
      <p:cxnSp>
        <p:nvCxnSpPr>
          <p:cNvPr id="300" name="Google Shape;300;p26"/>
          <p:cNvCxnSpPr/>
          <p:nvPr/>
        </p:nvCxnSpPr>
        <p:spPr>
          <a:xfrm>
            <a:off x="4707938" y="2983225"/>
            <a:ext cx="308700" cy="0"/>
          </a:xfrm>
          <a:prstGeom prst="straightConnector1">
            <a:avLst/>
          </a:prstGeom>
          <a:noFill/>
          <a:ln cap="flat" cmpd="sng" w="19050">
            <a:solidFill>
              <a:schemeClr val="dk2"/>
            </a:solidFill>
            <a:prstDash val="solid"/>
            <a:round/>
            <a:headEnd len="med" w="med" type="none"/>
            <a:tailEnd len="med" w="med" type="none"/>
          </a:ln>
        </p:spPr>
      </p:cxnSp>
      <p:pic>
        <p:nvPicPr>
          <p:cNvPr id="301" name="Google Shape;301;p26"/>
          <p:cNvPicPr preferRelativeResize="0"/>
          <p:nvPr/>
        </p:nvPicPr>
        <p:blipFill>
          <a:blip r:embed="rId5">
            <a:alphaModFix/>
          </a:blip>
          <a:stretch>
            <a:fillRect/>
          </a:stretch>
        </p:blipFill>
        <p:spPr>
          <a:xfrm>
            <a:off x="299450" y="1503900"/>
            <a:ext cx="4207076" cy="332507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